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36"/>
  </p:notesMasterIdLst>
  <p:handoutMasterIdLst>
    <p:handoutMasterId r:id="rId37"/>
  </p:handoutMasterIdLst>
  <p:sldIdLst>
    <p:sldId id="339" r:id="rId2"/>
    <p:sldId id="558" r:id="rId3"/>
    <p:sldId id="577" r:id="rId4"/>
    <p:sldId id="578" r:id="rId5"/>
    <p:sldId id="579" r:id="rId6"/>
    <p:sldId id="597" r:id="rId7"/>
    <p:sldId id="598" r:id="rId8"/>
    <p:sldId id="599" r:id="rId9"/>
    <p:sldId id="600" r:id="rId10"/>
    <p:sldId id="601" r:id="rId11"/>
    <p:sldId id="602" r:id="rId12"/>
    <p:sldId id="603" r:id="rId13"/>
    <p:sldId id="604" r:id="rId14"/>
    <p:sldId id="618" r:id="rId15"/>
    <p:sldId id="369" r:id="rId16"/>
    <p:sldId id="617" r:id="rId17"/>
    <p:sldId id="615" r:id="rId18"/>
    <p:sldId id="616" r:id="rId19"/>
    <p:sldId id="370" r:id="rId20"/>
    <p:sldId id="336" r:id="rId21"/>
    <p:sldId id="530" r:id="rId22"/>
    <p:sldId id="531" r:id="rId23"/>
    <p:sldId id="532" r:id="rId24"/>
    <p:sldId id="533" r:id="rId25"/>
    <p:sldId id="534" r:id="rId26"/>
    <p:sldId id="535" r:id="rId27"/>
    <p:sldId id="536" r:id="rId28"/>
    <p:sldId id="620" r:id="rId29"/>
    <p:sldId id="538" r:id="rId30"/>
    <p:sldId id="621" r:id="rId31"/>
    <p:sldId id="622" r:id="rId32"/>
    <p:sldId id="624" r:id="rId33"/>
    <p:sldId id="626" r:id="rId34"/>
    <p:sldId id="623" r:id="rId35"/>
  </p:sldIdLst>
  <p:sldSz cx="9144000" cy="6858000" type="letter"/>
  <p:notesSz cx="7010400" cy="9296400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tx2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7D"/>
    <a:srgbClr val="008080"/>
    <a:srgbClr val="E6B4A2"/>
    <a:srgbClr val="FAC982"/>
    <a:srgbClr val="FFFFCC"/>
    <a:srgbClr val="EEF6D6"/>
    <a:srgbClr val="EAEAEA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464" y="-84"/>
      </p:cViewPr>
      <p:guideLst>
        <p:guide orient="horz" pos="2926"/>
        <p:guide pos="220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7" tIns="47089" rIns="94177" bIns="47089" numCol="1" anchor="t" anchorCtr="0" compatLnSpc="1">
            <a:prstTxWarp prst="textNoShape">
              <a:avLst/>
            </a:prstTxWarp>
          </a:bodyPr>
          <a:lstStyle>
            <a:lvl1pPr algn="l" defTabSz="941388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3" y="0"/>
            <a:ext cx="30368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7" tIns="47089" rIns="94177" bIns="47089" numCol="1" anchor="t" anchorCtr="0" compatLnSpc="1">
            <a:prstTxWarp prst="textNoShape">
              <a:avLst/>
            </a:prstTxWarp>
          </a:bodyPr>
          <a:lstStyle>
            <a:lvl1pPr algn="r" defTabSz="941388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68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7" tIns="47089" rIns="94177" bIns="47089" numCol="1" anchor="b" anchorCtr="0" compatLnSpc="1">
            <a:prstTxWarp prst="textNoShape">
              <a:avLst/>
            </a:prstTxWarp>
          </a:bodyPr>
          <a:lstStyle>
            <a:lvl1pPr algn="l" defTabSz="941388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3" y="8831263"/>
            <a:ext cx="30368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77" tIns="47089" rIns="94177" bIns="47089" numCol="1" anchor="b" anchorCtr="0" compatLnSpc="1">
            <a:prstTxWarp prst="textNoShape">
              <a:avLst/>
            </a:prstTxWarp>
          </a:bodyPr>
          <a:lstStyle>
            <a:lvl1pPr algn="r" defTabSz="941388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fld id="{946DCC97-3902-42A3-A882-79419790ECA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8" tIns="46224" rIns="92448" bIns="46224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8" tIns="46224" rIns="92448" bIns="46224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55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3163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4775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8" tIns="46224" rIns="92448" bIns="462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8" tIns="46224" rIns="92448" bIns="46224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40788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8" tIns="46224" rIns="92448" bIns="46224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fld id="{49B6E9CE-1E24-413A-B0E5-78946590327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8EDE3-C55A-47DD-BC17-FCF894A2A02E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478C9-3124-4A40-9C5A-F9503DF846FB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535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C89378-4EE9-4B34-BA81-CD8B9926FFA6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536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B0D780-636D-4776-86CA-5169C3849AA5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537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D9898-BC97-4DE6-A51C-8133186A1758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538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2CE7C-20D2-42BF-887E-7953AB55DB75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543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EF9D17-A4FE-4FCD-AAD6-7AA68A98C313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547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EDDEB-7434-4C7A-A72B-A9CF2BF0048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48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383A0-644A-4DD4-8DF9-119CB790A1C7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65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2DC2D-6944-4794-B3F3-C85136E8EA70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66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2B1C0-B163-4EDE-99A9-194E5C6DA387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67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6F90AB-7A32-41F3-90CB-49C195410A40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505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A198A3-FDE0-4E5C-B6D1-A8AC2E5F2903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568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D0E92-451C-4567-A0C8-12A80458DCE1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569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74C78-437A-4AEA-8DDD-E36EBA1D54E0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570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0395A1-EED1-466C-94C4-943787C1DBD7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571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4130D3-18C2-4E06-BFE3-0EB8253CF16C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615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BD5463-EB8B-4D21-BDEF-40E7E7C0F1FF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412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3666" tIns="46833" rIns="93666" bIns="46833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3514A1-15CB-4E18-8132-7941A67CD20E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524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57CCC9-5B45-4E2B-A631-1BB5684BEA03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525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ED685-9CBA-4199-B12B-0624DF63AC3A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526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B4D8E-92F6-47AB-AC7D-573CD860801F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531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7E7F70-D011-46F6-8EF1-BBFB1C3E9122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532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9C917-B27E-485A-873B-F3B6A972EF0C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533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B0638-D2B0-4FB8-B67F-2C4D2B235E1B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534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Freeform 3"/>
          <p:cNvSpPr>
            <a:spLocks/>
          </p:cNvSpPr>
          <p:nvPr/>
        </p:nvSpPr>
        <p:spPr bwMode="hidden">
          <a:xfrm>
            <a:off x="2590800" y="-7938"/>
            <a:ext cx="2757488" cy="6865938"/>
          </a:xfrm>
          <a:custGeom>
            <a:avLst/>
            <a:gdLst/>
            <a:ahLst/>
            <a:cxnLst>
              <a:cxn ang="0">
                <a:pos x="494" y="4309"/>
              </a:cxn>
              <a:cxn ang="0">
                <a:pos x="1737" y="4320"/>
              </a:cxn>
              <a:cxn ang="0">
                <a:pos x="524" y="0"/>
              </a:cxn>
              <a:cxn ang="0">
                <a:pos x="0" y="7"/>
              </a:cxn>
              <a:cxn ang="0">
                <a:pos x="494" y="430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4" name="Freeform 4"/>
          <p:cNvSpPr>
            <a:spLocks/>
          </p:cNvSpPr>
          <p:nvPr/>
        </p:nvSpPr>
        <p:spPr bwMode="hidden">
          <a:xfrm>
            <a:off x="0" y="-11113"/>
            <a:ext cx="2757488" cy="6869113"/>
          </a:xfrm>
          <a:custGeom>
            <a:avLst/>
            <a:gdLst/>
            <a:ahLst/>
            <a:cxnLst>
              <a:cxn ang="0">
                <a:pos x="494" y="4309"/>
              </a:cxn>
              <a:cxn ang="0">
                <a:pos x="1737" y="4320"/>
              </a:cxn>
              <a:cxn ang="0">
                <a:pos x="524" y="0"/>
              </a:cxn>
              <a:cxn ang="0">
                <a:pos x="0" y="7"/>
              </a:cxn>
              <a:cxn ang="0">
                <a:pos x="494" y="430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5" name="Freeform 5"/>
          <p:cNvSpPr>
            <a:spLocks/>
          </p:cNvSpPr>
          <p:nvPr/>
        </p:nvSpPr>
        <p:spPr bwMode="hidden">
          <a:xfrm>
            <a:off x="5943600" y="-6350"/>
            <a:ext cx="2760663" cy="6864350"/>
          </a:xfrm>
          <a:custGeom>
            <a:avLst/>
            <a:gdLst/>
            <a:ahLst/>
            <a:cxnLst>
              <a:cxn ang="0">
                <a:pos x="494" y="4415"/>
              </a:cxn>
              <a:cxn ang="0">
                <a:pos x="1739" y="4420"/>
              </a:cxn>
              <a:cxn ang="0">
                <a:pos x="524" y="0"/>
              </a:cxn>
              <a:cxn ang="0">
                <a:pos x="0" y="7"/>
              </a:cxn>
              <a:cxn ang="0">
                <a:pos x="494" y="4415"/>
              </a:cxn>
            </a:cxnLst>
            <a:rect l="0" t="0" r="r" b="b"/>
            <a:pathLst>
              <a:path w="1739" h="4420">
                <a:moveTo>
                  <a:pt x="494" y="4415"/>
                </a:moveTo>
                <a:lnTo>
                  <a:pt x="1739" y="4420"/>
                </a:lnTo>
                <a:lnTo>
                  <a:pt x="524" y="0"/>
                </a:lnTo>
                <a:lnTo>
                  <a:pt x="0" y="7"/>
                </a:lnTo>
                <a:lnTo>
                  <a:pt x="494" y="4415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6" name="Freeform 6"/>
          <p:cNvSpPr>
            <a:spLocks/>
          </p:cNvSpPr>
          <p:nvPr/>
        </p:nvSpPr>
        <p:spPr bwMode="hidden">
          <a:xfrm>
            <a:off x="3048000" y="-14288"/>
            <a:ext cx="3302000" cy="6864351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870" y="4338"/>
              </a:cxn>
              <a:cxn ang="0">
                <a:pos x="2080" y="4338"/>
              </a:cxn>
              <a:cxn ang="0">
                <a:pos x="1033" y="0"/>
              </a:cxn>
              <a:cxn ang="0">
                <a:pos x="0" y="7"/>
              </a:cxn>
            </a:cxnLst>
            <a:rect l="0" t="0" r="r" b="b"/>
            <a:pathLst>
              <a:path w="2080" h="4338">
                <a:moveTo>
                  <a:pt x="0" y="7"/>
                </a:moveTo>
                <a:lnTo>
                  <a:pt x="1870" y="4338"/>
                </a:lnTo>
                <a:lnTo>
                  <a:pt x="2080" y="4338"/>
                </a:lnTo>
                <a:lnTo>
                  <a:pt x="1033" y="0"/>
                </a:lnTo>
                <a:lnTo>
                  <a:pt x="0" y="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7" name="Freeform 7"/>
          <p:cNvSpPr>
            <a:spLocks/>
          </p:cNvSpPr>
          <p:nvPr/>
        </p:nvSpPr>
        <p:spPr bwMode="hidden">
          <a:xfrm>
            <a:off x="185738" y="153988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8" name="Freeform 8"/>
          <p:cNvSpPr>
            <a:spLocks/>
          </p:cNvSpPr>
          <p:nvPr/>
        </p:nvSpPr>
        <p:spPr bwMode="hidden">
          <a:xfrm rot="2702961" flipH="1">
            <a:off x="1285875" y="1216025"/>
            <a:ext cx="4038600" cy="16002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49" name="Freeform 9"/>
          <p:cNvSpPr>
            <a:spLocks/>
          </p:cNvSpPr>
          <p:nvPr/>
        </p:nvSpPr>
        <p:spPr bwMode="hidden">
          <a:xfrm>
            <a:off x="131763" y="77788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50" name="Freeform 10"/>
          <p:cNvSpPr>
            <a:spLocks/>
          </p:cNvSpPr>
          <p:nvPr/>
        </p:nvSpPr>
        <p:spPr bwMode="hidden">
          <a:xfrm rot="-2895842">
            <a:off x="-1562100" y="1652588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51" name="Freeform 11"/>
          <p:cNvSpPr>
            <a:spLocks/>
          </p:cNvSpPr>
          <p:nvPr/>
        </p:nvSpPr>
        <p:spPr bwMode="hidden">
          <a:xfrm rot="-2305141">
            <a:off x="2112963" y="1449388"/>
            <a:ext cx="5705475" cy="2754312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52" name="Freeform 12"/>
          <p:cNvSpPr>
            <a:spLocks/>
          </p:cNvSpPr>
          <p:nvPr/>
        </p:nvSpPr>
        <p:spPr bwMode="hidden">
          <a:xfrm rot="2084418" flipH="1">
            <a:off x="2951163" y="1373188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53" name="Freeform 13"/>
          <p:cNvSpPr>
            <a:spLocks/>
          </p:cNvSpPr>
          <p:nvPr/>
        </p:nvSpPr>
        <p:spPr bwMode="hidden">
          <a:xfrm>
            <a:off x="6746875" y="-11113"/>
            <a:ext cx="1728788" cy="3627438"/>
          </a:xfrm>
          <a:custGeom>
            <a:avLst/>
            <a:gdLst/>
            <a:ahLst/>
            <a:cxnLst>
              <a:cxn ang="0">
                <a:pos x="0" y="2265"/>
              </a:cxn>
              <a:cxn ang="0">
                <a:pos x="1030" y="0"/>
              </a:cxn>
              <a:cxn ang="0">
                <a:pos x="1089" y="0"/>
              </a:cxn>
              <a:cxn ang="0">
                <a:pos x="37" y="2285"/>
              </a:cxn>
              <a:cxn ang="0">
                <a:pos x="0" y="2265"/>
              </a:cxn>
            </a:cxnLst>
            <a:rect l="0" t="0" r="r" b="b"/>
            <a:pathLst>
              <a:path w="1089" h="2285">
                <a:moveTo>
                  <a:pt x="0" y="2265"/>
                </a:moveTo>
                <a:cubicBezTo>
                  <a:pt x="438" y="996"/>
                  <a:pt x="865" y="377"/>
                  <a:pt x="1030" y="0"/>
                </a:cubicBezTo>
                <a:cubicBezTo>
                  <a:pt x="1030" y="0"/>
                  <a:pt x="1059" y="0"/>
                  <a:pt x="1089" y="0"/>
                </a:cubicBezTo>
                <a:cubicBezTo>
                  <a:pt x="565" y="834"/>
                  <a:pt x="181" y="1853"/>
                  <a:pt x="37" y="2285"/>
                </a:cubicBezTo>
                <a:cubicBezTo>
                  <a:pt x="37" y="2285"/>
                  <a:pt x="0" y="2265"/>
                  <a:pt x="0" y="226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947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89474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89475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89476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89477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C573507-ADE1-48EB-81C7-23FCE10EF9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E60F0-7A0E-4908-842E-DFBE9C976E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7267A-ED4F-4B7F-98DE-C7A5B652491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64709-2EB1-43F8-9FD3-6A96E56FE2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DD174-DF86-4D22-A5D4-F398B3D8B84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21D41-87FD-4526-952A-FE36B903E34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FBCD1-81B2-4AFF-84B9-845A33E244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B29F4-F71A-4B01-831A-63174423E1C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9FDC0-5A52-45F6-99D4-C07829C7285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98E76-0253-4875-9CE8-6CAD1B338F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3B94A-B9CC-4F07-99BD-01C256112B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Freeform 3"/>
          <p:cNvSpPr>
            <a:spLocks/>
          </p:cNvSpPr>
          <p:nvPr userDrawn="1"/>
        </p:nvSpPr>
        <p:spPr bwMode="hidden">
          <a:xfrm>
            <a:off x="2590800" y="6350"/>
            <a:ext cx="2757488" cy="6851650"/>
          </a:xfrm>
          <a:custGeom>
            <a:avLst/>
            <a:gdLst/>
            <a:ahLst/>
            <a:cxnLst>
              <a:cxn ang="0">
                <a:pos x="494" y="4309"/>
              </a:cxn>
              <a:cxn ang="0">
                <a:pos x="1737" y="4320"/>
              </a:cxn>
              <a:cxn ang="0">
                <a:pos x="524" y="0"/>
              </a:cxn>
              <a:cxn ang="0">
                <a:pos x="0" y="7"/>
              </a:cxn>
              <a:cxn ang="0">
                <a:pos x="494" y="430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0" name="Freeform 4"/>
          <p:cNvSpPr>
            <a:spLocks/>
          </p:cNvSpPr>
          <p:nvPr userDrawn="1"/>
        </p:nvSpPr>
        <p:spPr bwMode="hidden">
          <a:xfrm>
            <a:off x="0" y="3175"/>
            <a:ext cx="2757488" cy="6854825"/>
          </a:xfrm>
          <a:custGeom>
            <a:avLst/>
            <a:gdLst/>
            <a:ahLst/>
            <a:cxnLst>
              <a:cxn ang="0">
                <a:pos x="494" y="4309"/>
              </a:cxn>
              <a:cxn ang="0">
                <a:pos x="1737" y="4320"/>
              </a:cxn>
              <a:cxn ang="0">
                <a:pos x="524" y="0"/>
              </a:cxn>
              <a:cxn ang="0">
                <a:pos x="0" y="7"/>
              </a:cxn>
              <a:cxn ang="0">
                <a:pos x="494" y="430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1" name="Freeform 5"/>
          <p:cNvSpPr>
            <a:spLocks/>
          </p:cNvSpPr>
          <p:nvPr userDrawn="1"/>
        </p:nvSpPr>
        <p:spPr bwMode="hidden">
          <a:xfrm>
            <a:off x="5943600" y="7938"/>
            <a:ext cx="2760663" cy="6850062"/>
          </a:xfrm>
          <a:custGeom>
            <a:avLst/>
            <a:gdLst/>
            <a:ahLst/>
            <a:cxnLst>
              <a:cxn ang="0">
                <a:pos x="494" y="4415"/>
              </a:cxn>
              <a:cxn ang="0">
                <a:pos x="1739" y="4420"/>
              </a:cxn>
              <a:cxn ang="0">
                <a:pos x="524" y="0"/>
              </a:cxn>
              <a:cxn ang="0">
                <a:pos x="0" y="7"/>
              </a:cxn>
              <a:cxn ang="0">
                <a:pos x="494" y="4415"/>
              </a:cxn>
            </a:cxnLst>
            <a:rect l="0" t="0" r="r" b="b"/>
            <a:pathLst>
              <a:path w="1739" h="4420">
                <a:moveTo>
                  <a:pt x="494" y="4415"/>
                </a:moveTo>
                <a:lnTo>
                  <a:pt x="1739" y="4420"/>
                </a:lnTo>
                <a:lnTo>
                  <a:pt x="524" y="0"/>
                </a:lnTo>
                <a:lnTo>
                  <a:pt x="0" y="7"/>
                </a:lnTo>
                <a:lnTo>
                  <a:pt x="494" y="4415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2" name="Freeform 6"/>
          <p:cNvSpPr>
            <a:spLocks/>
          </p:cNvSpPr>
          <p:nvPr userDrawn="1"/>
        </p:nvSpPr>
        <p:spPr bwMode="hidden">
          <a:xfrm>
            <a:off x="3048000" y="0"/>
            <a:ext cx="3302000" cy="6858000"/>
          </a:xfrm>
          <a:custGeom>
            <a:avLst/>
            <a:gdLst/>
            <a:ahLst/>
            <a:cxnLst>
              <a:cxn ang="0">
                <a:pos x="0" y="7"/>
              </a:cxn>
              <a:cxn ang="0">
                <a:pos x="1870" y="4338"/>
              </a:cxn>
              <a:cxn ang="0">
                <a:pos x="2080" y="4338"/>
              </a:cxn>
              <a:cxn ang="0">
                <a:pos x="1033" y="0"/>
              </a:cxn>
              <a:cxn ang="0">
                <a:pos x="0" y="7"/>
              </a:cxn>
            </a:cxnLst>
            <a:rect l="0" t="0" r="r" b="b"/>
            <a:pathLst>
              <a:path w="2080" h="4338">
                <a:moveTo>
                  <a:pt x="0" y="7"/>
                </a:moveTo>
                <a:lnTo>
                  <a:pt x="1870" y="4338"/>
                </a:lnTo>
                <a:lnTo>
                  <a:pt x="2080" y="4338"/>
                </a:lnTo>
                <a:lnTo>
                  <a:pt x="1033" y="0"/>
                </a:lnTo>
                <a:lnTo>
                  <a:pt x="0" y="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3" name="Freeform 7"/>
          <p:cNvSpPr>
            <a:spLocks/>
          </p:cNvSpPr>
          <p:nvPr userDrawn="1"/>
        </p:nvSpPr>
        <p:spPr bwMode="hidden">
          <a:xfrm>
            <a:off x="185738" y="168275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4" name="Freeform 8"/>
          <p:cNvSpPr>
            <a:spLocks/>
          </p:cNvSpPr>
          <p:nvPr userDrawn="1"/>
        </p:nvSpPr>
        <p:spPr bwMode="hidden">
          <a:xfrm rot="2702961" flipH="1">
            <a:off x="1285875" y="1230313"/>
            <a:ext cx="4038600" cy="16002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5" name="Freeform 9"/>
          <p:cNvSpPr>
            <a:spLocks/>
          </p:cNvSpPr>
          <p:nvPr userDrawn="1"/>
        </p:nvSpPr>
        <p:spPr bwMode="hidden">
          <a:xfrm>
            <a:off x="131763" y="92075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6" name="Freeform 10"/>
          <p:cNvSpPr>
            <a:spLocks/>
          </p:cNvSpPr>
          <p:nvPr userDrawn="1"/>
        </p:nvSpPr>
        <p:spPr bwMode="hidden">
          <a:xfrm rot="-2895842">
            <a:off x="-1562100" y="1666875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7" name="Freeform 11"/>
          <p:cNvSpPr>
            <a:spLocks/>
          </p:cNvSpPr>
          <p:nvPr userDrawn="1"/>
        </p:nvSpPr>
        <p:spPr bwMode="hidden">
          <a:xfrm rot="-2305141">
            <a:off x="2112963" y="1463675"/>
            <a:ext cx="5705475" cy="2754313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8" name="Freeform 12"/>
          <p:cNvSpPr>
            <a:spLocks/>
          </p:cNvSpPr>
          <p:nvPr userDrawn="1"/>
        </p:nvSpPr>
        <p:spPr bwMode="hidden">
          <a:xfrm rot="2084418" flipH="1">
            <a:off x="2951163" y="1387475"/>
            <a:ext cx="5562600" cy="2438400"/>
          </a:xfrm>
          <a:custGeom>
            <a:avLst/>
            <a:gdLst/>
            <a:ahLst/>
            <a:cxnLst>
              <a:cxn ang="0">
                <a:pos x="0" y="1778"/>
              </a:cxn>
              <a:cxn ang="0">
                <a:pos x="4742" y="0"/>
              </a:cxn>
              <a:cxn ang="0">
                <a:pos x="4763" y="42"/>
              </a:cxn>
              <a:cxn ang="0">
                <a:pos x="20" y="1845"/>
              </a:cxn>
              <a:cxn ang="0">
                <a:pos x="0" y="1778"/>
              </a:cxn>
            </a:cxnLst>
            <a:rect l="0" t="0" r="r" b="b"/>
            <a:pathLst>
              <a:path w="4763" h="1845">
                <a:moveTo>
                  <a:pt x="0" y="1778"/>
                </a:moveTo>
                <a:cubicBezTo>
                  <a:pt x="2065" y="797"/>
                  <a:pt x="3942" y="281"/>
                  <a:pt x="4742" y="0"/>
                </a:cubicBezTo>
                <a:lnTo>
                  <a:pt x="4763" y="42"/>
                </a:lnTo>
                <a:cubicBezTo>
                  <a:pt x="3976" y="350"/>
                  <a:pt x="1830" y="918"/>
                  <a:pt x="20" y="1845"/>
                </a:cubicBezTo>
                <a:cubicBezTo>
                  <a:pt x="20" y="1845"/>
                  <a:pt x="0" y="1778"/>
                  <a:pt x="0" y="177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29" name="Freeform 13"/>
          <p:cNvSpPr>
            <a:spLocks/>
          </p:cNvSpPr>
          <p:nvPr userDrawn="1"/>
        </p:nvSpPr>
        <p:spPr bwMode="hidden">
          <a:xfrm>
            <a:off x="6746875" y="3175"/>
            <a:ext cx="1728788" cy="3627438"/>
          </a:xfrm>
          <a:custGeom>
            <a:avLst/>
            <a:gdLst/>
            <a:ahLst/>
            <a:cxnLst>
              <a:cxn ang="0">
                <a:pos x="0" y="2265"/>
              </a:cxn>
              <a:cxn ang="0">
                <a:pos x="1030" y="0"/>
              </a:cxn>
              <a:cxn ang="0">
                <a:pos x="1089" y="0"/>
              </a:cxn>
              <a:cxn ang="0">
                <a:pos x="37" y="2285"/>
              </a:cxn>
              <a:cxn ang="0">
                <a:pos x="0" y="2265"/>
              </a:cxn>
            </a:cxnLst>
            <a:rect l="0" t="0" r="r" b="b"/>
            <a:pathLst>
              <a:path w="1089" h="2285">
                <a:moveTo>
                  <a:pt x="0" y="2265"/>
                </a:moveTo>
                <a:cubicBezTo>
                  <a:pt x="438" y="996"/>
                  <a:pt x="865" y="377"/>
                  <a:pt x="1030" y="0"/>
                </a:cubicBezTo>
                <a:cubicBezTo>
                  <a:pt x="1030" y="0"/>
                  <a:pt x="1059" y="0"/>
                  <a:pt x="1089" y="0"/>
                </a:cubicBezTo>
                <a:cubicBezTo>
                  <a:pt x="565" y="834"/>
                  <a:pt x="181" y="1853"/>
                  <a:pt x="37" y="2285"/>
                </a:cubicBezTo>
                <a:cubicBezTo>
                  <a:pt x="37" y="2285"/>
                  <a:pt x="0" y="2265"/>
                  <a:pt x="0" y="226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4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88447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8844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8844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8845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fld id="{0BCC34DA-3DC2-4384-B5E7-58F87DB78B63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3.bin"/><Relationship Id="rId2" Type="http://schemas.openxmlformats.org/officeDocument/2006/relationships/tags" Target="../tags/tag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Freeform 2"/>
          <p:cNvSpPr>
            <a:spLocks/>
          </p:cNvSpPr>
          <p:nvPr/>
        </p:nvSpPr>
        <p:spPr bwMode="invGray">
          <a:xfrm>
            <a:off x="2743200" y="1158875"/>
            <a:ext cx="3702050" cy="3946525"/>
          </a:xfrm>
          <a:custGeom>
            <a:avLst/>
            <a:gdLst/>
            <a:ahLst/>
            <a:cxnLst>
              <a:cxn ang="0">
                <a:pos x="266" y="210"/>
              </a:cxn>
              <a:cxn ang="0">
                <a:pos x="742" y="9"/>
              </a:cxn>
              <a:cxn ang="0">
                <a:pos x="732" y="346"/>
              </a:cxn>
              <a:cxn ang="0">
                <a:pos x="1027" y="523"/>
              </a:cxn>
              <a:cxn ang="0">
                <a:pos x="1513" y="654"/>
              </a:cxn>
              <a:cxn ang="0">
                <a:pos x="1720" y="938"/>
              </a:cxn>
              <a:cxn ang="0">
                <a:pos x="1730" y="994"/>
              </a:cxn>
              <a:cxn ang="0">
                <a:pos x="2184" y="1137"/>
              </a:cxn>
              <a:cxn ang="0">
                <a:pos x="2301" y="1401"/>
              </a:cxn>
              <a:cxn ang="0">
                <a:pos x="2331" y="1778"/>
              </a:cxn>
              <a:cxn ang="0">
                <a:pos x="2228" y="1782"/>
              </a:cxn>
              <a:cxn ang="0">
                <a:pos x="1801" y="1754"/>
              </a:cxn>
              <a:cxn ang="0">
                <a:pos x="1554" y="2120"/>
              </a:cxn>
              <a:cxn ang="0">
                <a:pos x="1417" y="2267"/>
              </a:cxn>
              <a:cxn ang="0">
                <a:pos x="1132" y="2460"/>
              </a:cxn>
              <a:cxn ang="0">
                <a:pos x="870" y="2282"/>
              </a:cxn>
              <a:cxn ang="0">
                <a:pos x="607" y="2408"/>
              </a:cxn>
              <a:cxn ang="0">
                <a:pos x="496" y="2460"/>
              </a:cxn>
              <a:cxn ang="0">
                <a:pos x="293" y="2061"/>
              </a:cxn>
              <a:cxn ang="0">
                <a:pos x="252" y="1684"/>
              </a:cxn>
              <a:cxn ang="0">
                <a:pos x="165" y="1411"/>
              </a:cxn>
              <a:cxn ang="0">
                <a:pos x="215" y="1427"/>
              </a:cxn>
              <a:cxn ang="0">
                <a:pos x="246" y="1324"/>
              </a:cxn>
              <a:cxn ang="0">
                <a:pos x="237" y="1302"/>
              </a:cxn>
              <a:cxn ang="0">
                <a:pos x="212" y="1423"/>
              </a:cxn>
              <a:cxn ang="0">
                <a:pos x="128" y="1333"/>
              </a:cxn>
              <a:cxn ang="0">
                <a:pos x="29" y="1271"/>
              </a:cxn>
              <a:cxn ang="0">
                <a:pos x="16" y="1225"/>
              </a:cxn>
              <a:cxn ang="0">
                <a:pos x="32" y="1118"/>
              </a:cxn>
              <a:cxn ang="0">
                <a:pos x="106" y="1149"/>
              </a:cxn>
              <a:cxn ang="0">
                <a:pos x="193" y="1258"/>
              </a:cxn>
              <a:cxn ang="0">
                <a:pos x="141" y="966"/>
              </a:cxn>
              <a:cxn ang="0">
                <a:pos x="203" y="747"/>
              </a:cxn>
              <a:cxn ang="0">
                <a:pos x="161" y="510"/>
              </a:cxn>
            </a:cxnLst>
            <a:rect l="0" t="0" r="r" b="b"/>
            <a:pathLst>
              <a:path w="2332" h="2486">
                <a:moveTo>
                  <a:pt x="13" y="234"/>
                </a:moveTo>
                <a:lnTo>
                  <a:pt x="266" y="210"/>
                </a:lnTo>
                <a:lnTo>
                  <a:pt x="648" y="0"/>
                </a:lnTo>
                <a:lnTo>
                  <a:pt x="742" y="9"/>
                </a:lnTo>
                <a:lnTo>
                  <a:pt x="705" y="211"/>
                </a:lnTo>
                <a:lnTo>
                  <a:pt x="732" y="346"/>
                </a:lnTo>
                <a:lnTo>
                  <a:pt x="836" y="456"/>
                </a:lnTo>
                <a:lnTo>
                  <a:pt x="1027" y="523"/>
                </a:lnTo>
                <a:lnTo>
                  <a:pt x="1254" y="621"/>
                </a:lnTo>
                <a:lnTo>
                  <a:pt x="1513" y="654"/>
                </a:lnTo>
                <a:lnTo>
                  <a:pt x="1601" y="696"/>
                </a:lnTo>
                <a:lnTo>
                  <a:pt x="1720" y="938"/>
                </a:lnTo>
                <a:lnTo>
                  <a:pt x="1682" y="930"/>
                </a:lnTo>
                <a:lnTo>
                  <a:pt x="1730" y="994"/>
                </a:lnTo>
                <a:lnTo>
                  <a:pt x="1772" y="1137"/>
                </a:lnTo>
                <a:lnTo>
                  <a:pt x="2184" y="1137"/>
                </a:lnTo>
                <a:lnTo>
                  <a:pt x="2213" y="1313"/>
                </a:lnTo>
                <a:lnTo>
                  <a:pt x="2301" y="1401"/>
                </a:lnTo>
                <a:lnTo>
                  <a:pt x="2268" y="1753"/>
                </a:lnTo>
                <a:lnTo>
                  <a:pt x="2331" y="1778"/>
                </a:lnTo>
                <a:lnTo>
                  <a:pt x="2219" y="1844"/>
                </a:lnTo>
                <a:lnTo>
                  <a:pt x="2228" y="1782"/>
                </a:lnTo>
                <a:lnTo>
                  <a:pt x="2037" y="1695"/>
                </a:lnTo>
                <a:lnTo>
                  <a:pt x="1801" y="1754"/>
                </a:lnTo>
                <a:lnTo>
                  <a:pt x="1643" y="1917"/>
                </a:lnTo>
                <a:lnTo>
                  <a:pt x="1554" y="2120"/>
                </a:lnTo>
                <a:lnTo>
                  <a:pt x="1514" y="2306"/>
                </a:lnTo>
                <a:lnTo>
                  <a:pt x="1417" y="2267"/>
                </a:lnTo>
                <a:lnTo>
                  <a:pt x="1205" y="2274"/>
                </a:lnTo>
                <a:lnTo>
                  <a:pt x="1132" y="2460"/>
                </a:lnTo>
                <a:lnTo>
                  <a:pt x="1037" y="2298"/>
                </a:lnTo>
                <a:lnTo>
                  <a:pt x="870" y="2282"/>
                </a:lnTo>
                <a:lnTo>
                  <a:pt x="702" y="2300"/>
                </a:lnTo>
                <a:lnTo>
                  <a:pt x="607" y="2408"/>
                </a:lnTo>
                <a:lnTo>
                  <a:pt x="576" y="2485"/>
                </a:lnTo>
                <a:lnTo>
                  <a:pt x="496" y="2460"/>
                </a:lnTo>
                <a:lnTo>
                  <a:pt x="383" y="2260"/>
                </a:lnTo>
                <a:lnTo>
                  <a:pt x="293" y="2061"/>
                </a:lnTo>
                <a:lnTo>
                  <a:pt x="299" y="1900"/>
                </a:lnTo>
                <a:lnTo>
                  <a:pt x="252" y="1684"/>
                </a:lnTo>
                <a:lnTo>
                  <a:pt x="169" y="1517"/>
                </a:lnTo>
                <a:lnTo>
                  <a:pt x="165" y="1411"/>
                </a:lnTo>
                <a:lnTo>
                  <a:pt x="134" y="1398"/>
                </a:lnTo>
                <a:lnTo>
                  <a:pt x="215" y="1427"/>
                </a:lnTo>
                <a:lnTo>
                  <a:pt x="252" y="1355"/>
                </a:lnTo>
                <a:lnTo>
                  <a:pt x="246" y="1324"/>
                </a:lnTo>
                <a:lnTo>
                  <a:pt x="184" y="1240"/>
                </a:lnTo>
                <a:lnTo>
                  <a:pt x="237" y="1302"/>
                </a:lnTo>
                <a:lnTo>
                  <a:pt x="256" y="1361"/>
                </a:lnTo>
                <a:lnTo>
                  <a:pt x="212" y="1423"/>
                </a:lnTo>
                <a:lnTo>
                  <a:pt x="137" y="1392"/>
                </a:lnTo>
                <a:lnTo>
                  <a:pt x="128" y="1333"/>
                </a:lnTo>
                <a:lnTo>
                  <a:pt x="85" y="1287"/>
                </a:lnTo>
                <a:lnTo>
                  <a:pt x="29" y="1271"/>
                </a:lnTo>
                <a:lnTo>
                  <a:pt x="0" y="1256"/>
                </a:lnTo>
                <a:lnTo>
                  <a:pt x="16" y="1225"/>
                </a:lnTo>
                <a:lnTo>
                  <a:pt x="40" y="1184"/>
                </a:lnTo>
                <a:lnTo>
                  <a:pt x="32" y="1118"/>
                </a:lnTo>
                <a:lnTo>
                  <a:pt x="75" y="1118"/>
                </a:lnTo>
                <a:lnTo>
                  <a:pt x="106" y="1149"/>
                </a:lnTo>
                <a:lnTo>
                  <a:pt x="138" y="1190"/>
                </a:lnTo>
                <a:lnTo>
                  <a:pt x="193" y="1258"/>
                </a:lnTo>
                <a:lnTo>
                  <a:pt x="173" y="1113"/>
                </a:lnTo>
                <a:lnTo>
                  <a:pt x="141" y="966"/>
                </a:lnTo>
                <a:lnTo>
                  <a:pt x="170" y="887"/>
                </a:lnTo>
                <a:lnTo>
                  <a:pt x="203" y="747"/>
                </a:lnTo>
                <a:lnTo>
                  <a:pt x="168" y="642"/>
                </a:lnTo>
                <a:lnTo>
                  <a:pt x="161" y="510"/>
                </a:lnTo>
                <a:lnTo>
                  <a:pt x="13" y="234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5400" cap="rnd" cmpd="sng"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Front">
              <a:rot lat="20099999" lon="3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endParaRPr lang="es-ES"/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744538" y="2822575"/>
            <a:ext cx="767397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" sz="3600">
                <a:latin typeface="Tahoma" pitchFamily="34" charset="0"/>
              </a:rPr>
              <a:t>Superintendencia General</a:t>
            </a:r>
            <a:endParaRPr lang="es-ES" sz="2800">
              <a:latin typeface="Tahoma" pitchFamily="34" charset="0"/>
            </a:endParaRPr>
          </a:p>
          <a:p>
            <a:pPr eaLnBrk="0" hangingPunct="0"/>
            <a:r>
              <a:rPr lang="es-ES" sz="2800">
                <a:latin typeface="Tahoma" pitchFamily="34" charset="0"/>
              </a:rPr>
              <a:t>Sistema de Regulación Sectorial Boliviano</a:t>
            </a:r>
            <a:endParaRPr lang="es-ES" sz="2800" b="0">
              <a:latin typeface="Tahoma" pitchFamily="34" charset="0"/>
            </a:endParaRPr>
          </a:p>
        </p:txBody>
      </p:sp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1066800" y="5791200"/>
            <a:ext cx="7696200" cy="396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45000"/>
              </a:spcBef>
            </a:pPr>
            <a:r>
              <a:rPr lang="es-MX" sz="2000" i="1"/>
              <a:t>Claude Bessé Arze</a:t>
            </a:r>
            <a:endParaRPr lang="es-ES" sz="1600" b="0" i="1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2362200" y="3886200"/>
            <a:ext cx="4191000" cy="396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45000"/>
              </a:spcBef>
            </a:pPr>
            <a:r>
              <a:rPr lang="es-ES" sz="2000" i="1"/>
              <a:t>Buenos Aires, noviembre de 2003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0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 animBg="1"/>
      <p:bldP spid="130051" grpId="0" autoUpdateAnimBg="0"/>
      <p:bldP spid="130052" grpId="0" autoUpdateAnimBg="0"/>
      <p:bldP spid="13005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8610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77825" indent="-377825" algn="l" eaLnBrk="0" hangingPunct="0"/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eaLnBrk="0" hangingPunct="0"/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eaLnBrk="0" hangingPunct="0"/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eaLnBrk="0" hangingPunct="0"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Superintendencias Sectoriales 	 Reguladores directos</a:t>
            </a:r>
          </a:p>
          <a:p>
            <a:pPr marL="377825" indent="-377825" algn="l" eaLnBrk="0" hangingPunct="0">
              <a:buFont typeface="Symbol" pitchFamily="18" charset="2"/>
              <a:buNone/>
            </a:pPr>
            <a:r>
              <a:rPr lang="es-ES_tradnl" sz="2400" b="0">
                <a:solidFill>
                  <a:schemeClr val="tx1"/>
                </a:solidFill>
              </a:rPr>
              <a:t>					       	       (unisectorial)</a:t>
            </a:r>
          </a:p>
          <a:p>
            <a:pPr marL="377825" indent="-377825" algn="l" eaLnBrk="0" hangingPunct="0">
              <a:buFont typeface="Symbol" pitchFamily="18" charset="2"/>
              <a:buChar char="·"/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eaLnBrk="0" hangingPunct="0"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Superintendencia General		 Regulador de los reguladores</a:t>
            </a:r>
          </a:p>
          <a:p>
            <a:pPr marL="377825" indent="-377825" algn="l" eaLnBrk="0" hangingPunct="0"/>
            <a:r>
              <a:rPr lang="es-ES_tradnl" sz="2400" b="0">
                <a:solidFill>
                  <a:schemeClr val="tx1"/>
                </a:solidFill>
              </a:rPr>
              <a:t>							(multisectorial)</a:t>
            </a:r>
          </a:p>
        </p:txBody>
      </p:sp>
      <p:sp>
        <p:nvSpPr>
          <p:cNvPr id="480259" name="Line 3"/>
          <p:cNvSpPr>
            <a:spLocks noChangeShapeType="1"/>
          </p:cNvSpPr>
          <p:nvPr/>
        </p:nvSpPr>
        <p:spPr bwMode="auto">
          <a:xfrm>
            <a:off x="4724400" y="3276600"/>
            <a:ext cx="457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80260" name="Line 4"/>
          <p:cNvSpPr>
            <a:spLocks noChangeShapeType="1"/>
          </p:cNvSpPr>
          <p:nvPr/>
        </p:nvSpPr>
        <p:spPr bwMode="auto">
          <a:xfrm>
            <a:off x="4267200" y="4343400"/>
            <a:ext cx="838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80261" name="Text Box 5"/>
          <p:cNvSpPr txBox="1">
            <a:spLocks noChangeArrowheads="1"/>
          </p:cNvSpPr>
          <p:nvPr/>
        </p:nvSpPr>
        <p:spPr bwMode="auto">
          <a:xfrm>
            <a:off x="2900363" y="1127125"/>
            <a:ext cx="3305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s-ES_tradnl"/>
              <a:t>Sistema Mixto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58" grpId="0" autoUpdateAnimBg="0"/>
      <p:bldP spid="480259" grpId="0" animBg="1"/>
      <p:bldP spid="4802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Oval 2"/>
          <p:cNvSpPr>
            <a:spLocks noChangeArrowheads="1"/>
          </p:cNvSpPr>
          <p:nvPr/>
        </p:nvSpPr>
        <p:spPr bwMode="invGray">
          <a:xfrm>
            <a:off x="1066800" y="2643188"/>
            <a:ext cx="1752600" cy="1547812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222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defTabSz="762000" eaLnBrk="0" hangingPunct="0"/>
            <a:r>
              <a:rPr lang="es-ES_tradnl" sz="2000">
                <a:solidFill>
                  <a:schemeClr val="tx1"/>
                </a:solidFill>
              </a:rPr>
              <a:t>Estado</a:t>
            </a:r>
          </a:p>
          <a:p>
            <a:pPr defTabSz="762000" eaLnBrk="0" hangingPunct="0"/>
            <a:r>
              <a:rPr lang="es-ES_tradnl" sz="2000">
                <a:solidFill>
                  <a:schemeClr val="tx1"/>
                </a:solidFill>
              </a:rPr>
              <a:t>Normador</a:t>
            </a:r>
            <a:endParaRPr lang="es-ES_tradnl" sz="2000" b="0">
              <a:solidFill>
                <a:schemeClr val="tx1"/>
              </a:solidFill>
            </a:endParaRPr>
          </a:p>
          <a:p>
            <a:pPr defTabSz="762000" eaLnBrk="0" hangingPunct="0"/>
            <a:r>
              <a:rPr lang="es-ES_tradnl" sz="1800" b="0">
                <a:solidFill>
                  <a:schemeClr val="tx1"/>
                </a:solidFill>
              </a:rPr>
              <a:t>Elabora normas</a:t>
            </a:r>
            <a:endParaRPr lang="es-ES_tradnl" sz="2400" b="0">
              <a:solidFill>
                <a:schemeClr val="tx1"/>
              </a:solidFill>
            </a:endParaRPr>
          </a:p>
        </p:txBody>
      </p:sp>
      <p:sp>
        <p:nvSpPr>
          <p:cNvPr id="481283" name="Oval 3"/>
          <p:cNvSpPr>
            <a:spLocks noChangeArrowheads="1"/>
          </p:cNvSpPr>
          <p:nvPr/>
        </p:nvSpPr>
        <p:spPr bwMode="invGray">
          <a:xfrm>
            <a:off x="6400800" y="2643188"/>
            <a:ext cx="1752600" cy="1547812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222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defTabSz="762000" eaLnBrk="0" hangingPunct="0"/>
            <a:r>
              <a:rPr lang="es-ES_tradnl" sz="2000">
                <a:solidFill>
                  <a:schemeClr val="tx1"/>
                </a:solidFill>
              </a:rPr>
              <a:t>Empresa</a:t>
            </a:r>
          </a:p>
          <a:p>
            <a:pPr defTabSz="762000" eaLnBrk="0" hangingPunct="0"/>
            <a:r>
              <a:rPr lang="es-ES_tradnl" sz="2000">
                <a:solidFill>
                  <a:schemeClr val="tx1"/>
                </a:solidFill>
              </a:rPr>
              <a:t>Privada</a:t>
            </a:r>
          </a:p>
          <a:p>
            <a:pPr defTabSz="762000" eaLnBrk="0" hangingPunct="0"/>
            <a:r>
              <a:rPr lang="es-ES_tradnl" sz="1800" b="0">
                <a:solidFill>
                  <a:schemeClr val="tx1"/>
                </a:solidFill>
              </a:rPr>
              <a:t>Provee bienes</a:t>
            </a:r>
          </a:p>
          <a:p>
            <a:pPr defTabSz="762000" eaLnBrk="0" hangingPunct="0"/>
            <a:r>
              <a:rPr lang="es-ES_tradnl" sz="1800" b="0">
                <a:solidFill>
                  <a:schemeClr val="tx1"/>
                </a:solidFill>
              </a:rPr>
              <a:t>y servicios</a:t>
            </a:r>
            <a:endParaRPr lang="es-ES_tradnl" sz="2400" b="0">
              <a:solidFill>
                <a:schemeClr val="tx1"/>
              </a:solidFill>
            </a:endParaRPr>
          </a:p>
        </p:txBody>
      </p:sp>
      <p:sp>
        <p:nvSpPr>
          <p:cNvPr id="481284" name="AutoShape 4"/>
          <p:cNvSpPr>
            <a:spLocks noChangeArrowheads="1"/>
          </p:cNvSpPr>
          <p:nvPr/>
        </p:nvSpPr>
        <p:spPr bwMode="invGray">
          <a:xfrm>
            <a:off x="3200400" y="4837113"/>
            <a:ext cx="2895600" cy="17922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2225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70388" dir="1593903" algn="ctr" rotWithShape="0">
              <a:schemeClr val="bg2"/>
            </a:outerShdw>
          </a:effectLst>
        </p:spPr>
        <p:txBody>
          <a:bodyPr wrap="none" anchor="ctr"/>
          <a:lstStyle/>
          <a:p>
            <a:pPr defTabSz="762000" eaLnBrk="0" hangingPunct="0"/>
            <a:r>
              <a:rPr lang="es-ES_tradnl" sz="2800">
                <a:solidFill>
                  <a:schemeClr val="tx1"/>
                </a:solidFill>
              </a:rPr>
              <a:t>Consumidor</a:t>
            </a:r>
            <a:endParaRPr lang="es-ES_tradnl" sz="2400" b="0">
              <a:solidFill>
                <a:schemeClr val="tx1"/>
              </a:solidFill>
            </a:endParaRPr>
          </a:p>
          <a:p>
            <a:pPr defTabSz="762000" eaLnBrk="0" hangingPunct="0"/>
            <a:r>
              <a:rPr lang="es-ES_tradnl" sz="2000" b="0">
                <a:solidFill>
                  <a:schemeClr val="tx1"/>
                </a:solidFill>
              </a:rPr>
              <a:t>Exige prestación</a:t>
            </a:r>
          </a:p>
          <a:p>
            <a:pPr defTabSz="762000" eaLnBrk="0" hangingPunct="0"/>
            <a:r>
              <a:rPr lang="es-ES_tradnl" sz="2000" b="0">
                <a:solidFill>
                  <a:schemeClr val="tx1"/>
                </a:solidFill>
              </a:rPr>
              <a:t>adecuada de</a:t>
            </a:r>
          </a:p>
          <a:p>
            <a:pPr defTabSz="762000" eaLnBrk="0" hangingPunct="0"/>
            <a:r>
              <a:rPr lang="es-ES_tradnl" sz="2000" b="0">
                <a:solidFill>
                  <a:schemeClr val="tx1"/>
                </a:solidFill>
              </a:rPr>
              <a:t>bienes y</a:t>
            </a:r>
          </a:p>
          <a:p>
            <a:pPr defTabSz="762000" eaLnBrk="0" hangingPunct="0"/>
            <a:r>
              <a:rPr lang="es-ES_tradnl" sz="2000" b="0">
                <a:solidFill>
                  <a:schemeClr val="tx1"/>
                </a:solidFill>
              </a:rPr>
              <a:t>servicios</a:t>
            </a:r>
            <a:endParaRPr lang="es-ES_tradnl" sz="2400" b="0">
              <a:solidFill>
                <a:schemeClr val="tx1"/>
              </a:solidFill>
            </a:endParaRPr>
          </a:p>
        </p:txBody>
      </p:sp>
      <p:sp>
        <p:nvSpPr>
          <p:cNvPr id="481285" name="AutoShape 5"/>
          <p:cNvSpPr>
            <a:spLocks noChangeArrowheads="1"/>
          </p:cNvSpPr>
          <p:nvPr/>
        </p:nvSpPr>
        <p:spPr bwMode="invGray">
          <a:xfrm>
            <a:off x="3429000" y="2667000"/>
            <a:ext cx="2438400" cy="18288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2225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93441" dir="1391915" algn="ctr" rotWithShape="0">
              <a:schemeClr val="bg2"/>
            </a:outerShdw>
          </a:effectLst>
        </p:spPr>
        <p:txBody>
          <a:bodyPr wrap="none" anchor="ctr"/>
          <a:lstStyle/>
          <a:p>
            <a:pPr defTabSz="762000" eaLnBrk="0" hangingPunct="0"/>
            <a:r>
              <a:rPr lang="es-ES_tradnl" sz="2800" dirty="0">
                <a:solidFill>
                  <a:schemeClr val="tx1"/>
                </a:solidFill>
              </a:rPr>
              <a:t>SIRESE</a:t>
            </a:r>
            <a:endParaRPr lang="es-ES_tradnl" sz="3200" b="0" dirty="0">
              <a:solidFill>
                <a:schemeClr val="tx1"/>
              </a:solidFill>
            </a:endParaRPr>
          </a:p>
        </p:txBody>
      </p:sp>
      <p:grpSp>
        <p:nvGrpSpPr>
          <p:cNvPr id="481286" name="Group 6"/>
          <p:cNvGrpSpPr>
            <a:grpSpLocks/>
          </p:cNvGrpSpPr>
          <p:nvPr/>
        </p:nvGrpSpPr>
        <p:grpSpPr bwMode="auto">
          <a:xfrm>
            <a:off x="2514600" y="2438400"/>
            <a:ext cx="4343400" cy="2514600"/>
            <a:chOff x="1584" y="1536"/>
            <a:chExt cx="2736" cy="1584"/>
          </a:xfrm>
        </p:grpSpPr>
        <p:sp>
          <p:nvSpPr>
            <p:cNvPr id="481287" name="Line 7"/>
            <p:cNvSpPr>
              <a:spLocks noChangeShapeType="1"/>
            </p:cNvSpPr>
            <p:nvPr/>
          </p:nvSpPr>
          <p:spPr bwMode="auto">
            <a:xfrm>
              <a:off x="1584" y="2607"/>
              <a:ext cx="480" cy="513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288" name="Freeform 8"/>
            <p:cNvSpPr>
              <a:spLocks/>
            </p:cNvSpPr>
            <p:nvPr/>
          </p:nvSpPr>
          <p:spPr bwMode="auto">
            <a:xfrm>
              <a:off x="1824" y="1536"/>
              <a:ext cx="2112" cy="288"/>
            </a:xfrm>
            <a:custGeom>
              <a:avLst/>
              <a:gdLst/>
              <a:ahLst/>
              <a:cxnLst>
                <a:cxn ang="0">
                  <a:pos x="0" y="287"/>
                </a:cxn>
                <a:cxn ang="0">
                  <a:pos x="1096" y="0"/>
                </a:cxn>
                <a:cxn ang="0">
                  <a:pos x="2112" y="288"/>
                </a:cxn>
              </a:cxnLst>
              <a:rect l="0" t="0" r="r" b="b"/>
              <a:pathLst>
                <a:path w="2112" h="288">
                  <a:moveTo>
                    <a:pt x="0" y="287"/>
                  </a:moveTo>
                  <a:lnTo>
                    <a:pt x="1096" y="0"/>
                  </a:lnTo>
                  <a:lnTo>
                    <a:pt x="2112" y="288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prstDash val="solid"/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1289" name="Line 9"/>
            <p:cNvSpPr>
              <a:spLocks noChangeShapeType="1"/>
            </p:cNvSpPr>
            <p:nvPr/>
          </p:nvSpPr>
          <p:spPr bwMode="auto">
            <a:xfrm flipV="1">
              <a:off x="3840" y="2607"/>
              <a:ext cx="480" cy="513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81290" name="Text Box 10"/>
          <p:cNvSpPr txBox="1">
            <a:spLocks noChangeArrowheads="1"/>
          </p:cNvSpPr>
          <p:nvPr/>
        </p:nvSpPr>
        <p:spPr bwMode="auto">
          <a:xfrm>
            <a:off x="685800" y="45720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/>
              <a:t>Un Arbitro que Aplica Reglas para Mercados Imperfectos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52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2" grpId="0" animBg="1" autoUpdateAnimBg="0"/>
      <p:bldP spid="481283" grpId="0" animBg="1" autoUpdateAnimBg="0"/>
      <p:bldP spid="481284" grpId="0" animBg="1" autoUpdateAnimBg="0"/>
      <p:bldP spid="48128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ChangeArrowheads="1"/>
          </p:cNvSpPr>
          <p:nvPr/>
        </p:nvSpPr>
        <p:spPr bwMode="auto">
          <a:xfrm>
            <a:off x="1752600" y="1981200"/>
            <a:ext cx="60833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77825" indent="-377825" algn="l" defTabSz="762000" eaLnBrk="0" hangingPunct="0">
              <a:lnSpc>
                <a:spcPct val="70000"/>
              </a:lnSpc>
              <a:buFont typeface="Symbol" pitchFamily="18" charset="2"/>
              <a:buNone/>
            </a:pPr>
            <a:r>
              <a:rPr lang="es-ES_tradnl" sz="2400" u="sng"/>
              <a:t>Mandato principal</a:t>
            </a:r>
          </a:p>
          <a:p>
            <a:pPr marL="377825" indent="-377825" algn="l" defTabSz="762000" eaLnBrk="0" hangingPunct="0">
              <a:lnSpc>
                <a:spcPct val="70000"/>
              </a:lnSpc>
              <a:buFont typeface="Symbol" pitchFamily="18" charset="2"/>
              <a:buNone/>
            </a:pPr>
            <a:endParaRPr lang="es-ES_tradnl" sz="2400" u="sng"/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Cumplir y hacer cumplir la ley</a:t>
            </a:r>
          </a:p>
          <a:p>
            <a:pPr marL="377825" indent="-377825" algn="l" defTabSz="762000" eaLnBrk="0" hangingPunct="0">
              <a:lnSpc>
                <a:spcPct val="70000"/>
              </a:lnSpc>
              <a:buFont typeface="Symbol" pitchFamily="18" charset="2"/>
              <a:buChar char="·"/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defTabSz="762000" eaLnBrk="0" hangingPunct="0"/>
            <a:r>
              <a:rPr lang="es-ES_tradnl" sz="2400" u="sng"/>
              <a:t>Independencia del Sistema</a:t>
            </a:r>
          </a:p>
          <a:p>
            <a:pPr marL="377825" indent="-377825" algn="l" defTabSz="762000" eaLnBrk="0" hangingPunct="0"/>
            <a:endParaRPr lang="es-ES_tradnl" sz="2400" u="sng"/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Independencia del poder político</a:t>
            </a: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Independencia de los prestadores del servicio</a:t>
            </a: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Independencia del usuario</a:t>
            </a: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Independencia económica</a:t>
            </a: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endParaRPr lang="es-ES_tradnl" sz="2400" b="0">
              <a:solidFill>
                <a:schemeClr val="tx1"/>
              </a:solidFill>
            </a:endParaRPr>
          </a:p>
          <a:p>
            <a:pPr marL="377825" indent="-377825" algn="l" defTabSz="762000" eaLnBrk="0" hangingPunct="0">
              <a:lnSpc>
                <a:spcPct val="70000"/>
              </a:lnSpc>
              <a:buClr>
                <a:schemeClr val="tx2"/>
              </a:buClr>
              <a:buSzPct val="85000"/>
              <a:buFont typeface="Wingdings" pitchFamily="2" charset="2"/>
              <a:buBlip>
                <a:blip r:embed="rId4"/>
              </a:buBlip>
            </a:pPr>
            <a:r>
              <a:rPr lang="es-ES_tradnl" sz="2400" b="0">
                <a:solidFill>
                  <a:schemeClr val="tx1"/>
                </a:solidFill>
              </a:rPr>
              <a:t>Independencia gerencial</a:t>
            </a:r>
          </a:p>
        </p:txBody>
      </p:sp>
      <p:sp>
        <p:nvSpPr>
          <p:cNvPr id="482307" name="Text Box 3"/>
          <p:cNvSpPr txBox="1">
            <a:spLocks noChangeArrowheads="1"/>
          </p:cNvSpPr>
          <p:nvPr/>
        </p:nvSpPr>
        <p:spPr bwMode="auto">
          <a:xfrm>
            <a:off x="1905000" y="838200"/>
            <a:ext cx="5830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s-ES_tradnl"/>
              <a:t>Mandato e Independencia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2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2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2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2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2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2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23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23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23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23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6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Text Box 2"/>
          <p:cNvSpPr txBox="1">
            <a:spLocks noChangeArrowheads="1"/>
          </p:cNvSpPr>
          <p:nvPr/>
        </p:nvSpPr>
        <p:spPr bwMode="auto">
          <a:xfrm>
            <a:off x="800100" y="1127125"/>
            <a:ext cx="7543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Mandato claro, libre del control político.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Son nombrados por el Presidente de la Republica de una terna aprobada por dos tercios del Senado.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Requerimiento de calificaciones profesionales para su nombramiento.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Elegidos por periodos fijos (5 años los Superintendentes Sectoriales y 7 años el Superintendente General años).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Solo pueden ser reelegidos después de transcurrido un período igual al que hubiesen ejercido sus funciones.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Destituidos únicamente por delitos en el ejercicio de sus funciones.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Las Superintendencias se financian de tasas de regulación cobradas a las empresas reguladas.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Exentas de las reglas de salarios del sector público.</a:t>
            </a:r>
          </a:p>
          <a:p>
            <a:pPr marL="381000" indent="-381000" algn="l" eaLnBrk="0" hangingPunct="0">
              <a:spcAft>
                <a:spcPct val="50000"/>
              </a:spcAft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000" b="0">
                <a:solidFill>
                  <a:schemeClr val="tx1"/>
                </a:solidFill>
              </a:rPr>
              <a:t>Tuición del Ministerio del Servicios y Obras Públicas.</a:t>
            </a:r>
          </a:p>
        </p:txBody>
      </p:sp>
      <p:sp>
        <p:nvSpPr>
          <p:cNvPr id="483331" name="Text Box 3"/>
          <p:cNvSpPr txBox="1">
            <a:spLocks noChangeArrowheads="1"/>
          </p:cNvSpPr>
          <p:nvPr/>
        </p:nvSpPr>
        <p:spPr bwMode="auto">
          <a:xfrm>
            <a:off x="865188" y="228600"/>
            <a:ext cx="74120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Características de Independencia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8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83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83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83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83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83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83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4833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4833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s-ES" b="1">
                <a:latin typeface="Times New Roman" charset="0"/>
              </a:rPr>
              <a:t>Independencia del Regulador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latin typeface="Times New Roman" charset="0"/>
              </a:rPr>
              <a:t>El poder ejecutivo mediante Decreto Supremo congeló los precios de energía, potencia y peajes.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>
              <a:latin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ES" sz="2400">
                <a:latin typeface="Times New Roman" charset="0"/>
              </a:rPr>
              <a:t>Las Empresas Generadoras plantearon ante el Tribunal Constitucional un Recurso Directo de Nulidad.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>
              <a:latin typeface="Times New Roman" charset="0"/>
            </a:endParaRPr>
          </a:p>
          <a:p>
            <a:pPr>
              <a:lnSpc>
                <a:spcPct val="90000"/>
              </a:lnSpc>
            </a:pPr>
            <a:r>
              <a:rPr lang="es-ES" sz="2400">
                <a:latin typeface="Times New Roman" charset="0"/>
              </a:rPr>
              <a:t>El Tribunal Constitucional emitió Sentencia Constitucional declarando que el Poder Ejecutivo procedió con exceso de facultades y actuó sin jurisdicción ni competencia al dictar el Decreto Supremo.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8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82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743200"/>
            <a:ext cx="8153400" cy="762000"/>
          </a:xfrm>
        </p:spPr>
        <p:txBody>
          <a:bodyPr/>
          <a:lstStyle/>
          <a:p>
            <a:pPr algn="ctr"/>
            <a:r>
              <a:rPr lang="es-ES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Superintendencia de Electricidad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s-ES" sz="4000" b="1">
                <a:latin typeface="Times New Roman" charset="0"/>
              </a:rPr>
              <a:t>Ley de Electricidad </a:t>
            </a:r>
            <a:br>
              <a:rPr lang="es-ES" sz="4000" b="1">
                <a:latin typeface="Times New Roman" charset="0"/>
              </a:rPr>
            </a:br>
            <a:r>
              <a:rPr lang="es-ES" sz="4000" b="1">
                <a:latin typeface="Times New Roman" charset="0"/>
              </a:rPr>
              <a:t>Organización Institucional</a:t>
            </a:r>
          </a:p>
        </p:txBody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1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">
                <a:latin typeface="Times New Roman" charset="0"/>
              </a:rPr>
              <a:t>        Normador                        Regulador</a:t>
            </a:r>
          </a:p>
        </p:txBody>
      </p:sp>
      <p:grpSp>
        <p:nvGrpSpPr>
          <p:cNvPr id="600111" name="Group 47"/>
          <p:cNvGrpSpPr>
            <a:grpSpLocks/>
          </p:cNvGrpSpPr>
          <p:nvPr/>
        </p:nvGrpSpPr>
        <p:grpSpPr bwMode="auto">
          <a:xfrm>
            <a:off x="395288" y="2722563"/>
            <a:ext cx="4105275" cy="3538537"/>
            <a:chOff x="249" y="1715"/>
            <a:chExt cx="2586" cy="2229"/>
          </a:xfrm>
        </p:grpSpPr>
        <p:sp>
          <p:nvSpPr>
            <p:cNvPr id="600071" name="Text Box 7"/>
            <p:cNvSpPr txBox="1">
              <a:spLocks noChangeArrowheads="1"/>
            </p:cNvSpPr>
            <p:nvPr/>
          </p:nvSpPr>
          <p:spPr bwMode="auto">
            <a:xfrm>
              <a:off x="747" y="1870"/>
              <a:ext cx="158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400"/>
                <a:t>Ministerio de Servicios y Obras Públicas</a:t>
              </a:r>
            </a:p>
          </p:txBody>
        </p:sp>
        <p:sp>
          <p:nvSpPr>
            <p:cNvPr id="600073" name="Oval 9"/>
            <p:cNvSpPr>
              <a:spLocks noChangeArrowheads="1"/>
            </p:cNvSpPr>
            <p:nvPr/>
          </p:nvSpPr>
          <p:spPr bwMode="auto">
            <a:xfrm>
              <a:off x="816" y="2623"/>
              <a:ext cx="1450" cy="635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75" name="Rectangle 11"/>
            <p:cNvSpPr>
              <a:spLocks noChangeArrowheads="1"/>
            </p:cNvSpPr>
            <p:nvPr/>
          </p:nvSpPr>
          <p:spPr bwMode="auto">
            <a:xfrm>
              <a:off x="561" y="3553"/>
              <a:ext cx="635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68" name="Oval 4"/>
            <p:cNvSpPr>
              <a:spLocks noChangeArrowheads="1"/>
            </p:cNvSpPr>
            <p:nvPr/>
          </p:nvSpPr>
          <p:spPr bwMode="auto">
            <a:xfrm>
              <a:off x="724" y="1715"/>
              <a:ext cx="1633" cy="635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72" name="Line 8"/>
            <p:cNvSpPr>
              <a:spLocks noChangeShapeType="1"/>
            </p:cNvSpPr>
            <p:nvPr/>
          </p:nvSpPr>
          <p:spPr bwMode="auto">
            <a:xfrm>
              <a:off x="1541" y="2387"/>
              <a:ext cx="0" cy="22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74" name="Text Box 10"/>
            <p:cNvSpPr txBox="1">
              <a:spLocks noChangeArrowheads="1"/>
            </p:cNvSpPr>
            <p:nvPr/>
          </p:nvSpPr>
          <p:spPr bwMode="auto">
            <a:xfrm>
              <a:off x="861" y="2689"/>
              <a:ext cx="136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s-ES" sz="1400"/>
                <a:t>          Viceministerio </a:t>
              </a:r>
            </a:p>
            <a:p>
              <a:pPr algn="l"/>
              <a:r>
                <a:rPr lang="es-ES" sz="1400"/>
                <a:t>       de Electricidad y </a:t>
              </a:r>
            </a:p>
            <a:p>
              <a:pPr algn="l"/>
              <a:r>
                <a:rPr lang="es-ES" sz="1400"/>
                <a:t>   Energías Alternativas </a:t>
              </a:r>
              <a:endParaRPr lang="es-ES"/>
            </a:p>
          </p:txBody>
        </p:sp>
        <p:sp>
          <p:nvSpPr>
            <p:cNvPr id="600077" name="Line 13"/>
            <p:cNvSpPr>
              <a:spLocks noChangeShapeType="1"/>
            </p:cNvSpPr>
            <p:nvPr/>
          </p:nvSpPr>
          <p:spPr bwMode="auto">
            <a:xfrm flipH="1">
              <a:off x="861" y="3258"/>
              <a:ext cx="227" cy="22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78" name="Line 14"/>
            <p:cNvSpPr>
              <a:spLocks noChangeShapeType="1"/>
            </p:cNvSpPr>
            <p:nvPr/>
          </p:nvSpPr>
          <p:spPr bwMode="auto">
            <a:xfrm>
              <a:off x="1973" y="3249"/>
              <a:ext cx="227" cy="236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84" name="Rectangle 20"/>
            <p:cNvSpPr>
              <a:spLocks noChangeArrowheads="1"/>
            </p:cNvSpPr>
            <p:nvPr/>
          </p:nvSpPr>
          <p:spPr bwMode="auto">
            <a:xfrm>
              <a:off x="402" y="3534"/>
              <a:ext cx="952" cy="39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85" name="Rectangle 21"/>
            <p:cNvSpPr>
              <a:spLocks noChangeArrowheads="1"/>
            </p:cNvSpPr>
            <p:nvPr/>
          </p:nvSpPr>
          <p:spPr bwMode="auto">
            <a:xfrm>
              <a:off x="1758" y="3530"/>
              <a:ext cx="907" cy="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86" name="Text Box 22"/>
            <p:cNvSpPr txBox="1">
              <a:spLocks noChangeArrowheads="1"/>
            </p:cNvSpPr>
            <p:nvPr/>
          </p:nvSpPr>
          <p:spPr bwMode="auto">
            <a:xfrm>
              <a:off x="249" y="3642"/>
              <a:ext cx="130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300" b="0"/>
                <a:t>Propone Normas</a:t>
              </a:r>
              <a:endParaRPr lang="es-ES" sz="1300"/>
            </a:p>
          </p:txBody>
        </p:sp>
        <p:sp>
          <p:nvSpPr>
            <p:cNvPr id="600087" name="Text Box 23"/>
            <p:cNvSpPr txBox="1">
              <a:spLocks noChangeArrowheads="1"/>
            </p:cNvSpPr>
            <p:nvPr/>
          </p:nvSpPr>
          <p:spPr bwMode="auto">
            <a:xfrm>
              <a:off x="1587" y="3511"/>
              <a:ext cx="1248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300" b="0"/>
                <a:t> Elabora plan </a:t>
              </a:r>
            </a:p>
            <a:p>
              <a:r>
                <a:rPr lang="es-ES" sz="1300" b="0"/>
                <a:t>de expansión</a:t>
              </a:r>
            </a:p>
            <a:p>
              <a:r>
                <a:rPr lang="es-ES" sz="1300" b="0"/>
                <a:t> indicativo</a:t>
              </a:r>
            </a:p>
          </p:txBody>
        </p:sp>
      </p:grpSp>
      <p:grpSp>
        <p:nvGrpSpPr>
          <p:cNvPr id="600110" name="Group 46"/>
          <p:cNvGrpSpPr>
            <a:grpSpLocks/>
          </p:cNvGrpSpPr>
          <p:nvPr/>
        </p:nvGrpSpPr>
        <p:grpSpPr bwMode="auto">
          <a:xfrm>
            <a:off x="4668838" y="2708275"/>
            <a:ext cx="3935412" cy="3529013"/>
            <a:chOff x="2941" y="1706"/>
            <a:chExt cx="2479" cy="2223"/>
          </a:xfrm>
        </p:grpSpPr>
        <p:sp>
          <p:nvSpPr>
            <p:cNvPr id="600069" name="Oval 5"/>
            <p:cNvSpPr>
              <a:spLocks noChangeArrowheads="1"/>
            </p:cNvSpPr>
            <p:nvPr/>
          </p:nvSpPr>
          <p:spPr bwMode="auto">
            <a:xfrm>
              <a:off x="3371" y="1706"/>
              <a:ext cx="1633" cy="635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70" name="Text Box 6"/>
            <p:cNvSpPr txBox="1">
              <a:spLocks noChangeArrowheads="1"/>
            </p:cNvSpPr>
            <p:nvPr/>
          </p:nvSpPr>
          <p:spPr bwMode="auto">
            <a:xfrm>
              <a:off x="3364" y="1797"/>
              <a:ext cx="1647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400"/>
                <a:t>Superintendencia</a:t>
              </a:r>
            </a:p>
            <a:p>
              <a:r>
                <a:rPr lang="es-ES" sz="1400"/>
                <a:t> de</a:t>
              </a:r>
            </a:p>
            <a:p>
              <a:r>
                <a:rPr lang="es-ES" sz="1400"/>
                <a:t> Electricidad</a:t>
              </a:r>
            </a:p>
            <a:p>
              <a:endParaRPr lang="es-ES" sz="1400"/>
            </a:p>
          </p:txBody>
        </p:sp>
        <p:sp>
          <p:nvSpPr>
            <p:cNvPr id="600091" name="Rectangle 27"/>
            <p:cNvSpPr>
              <a:spLocks noChangeArrowheads="1"/>
            </p:cNvSpPr>
            <p:nvPr/>
          </p:nvSpPr>
          <p:spPr bwMode="auto">
            <a:xfrm>
              <a:off x="2970" y="2704"/>
              <a:ext cx="726" cy="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93" name="Rectangle 29"/>
            <p:cNvSpPr>
              <a:spLocks noChangeArrowheads="1"/>
            </p:cNvSpPr>
            <p:nvPr/>
          </p:nvSpPr>
          <p:spPr bwMode="auto">
            <a:xfrm>
              <a:off x="3825" y="2704"/>
              <a:ext cx="726" cy="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94" name="Rectangle 30"/>
            <p:cNvSpPr>
              <a:spLocks noChangeArrowheads="1"/>
            </p:cNvSpPr>
            <p:nvPr/>
          </p:nvSpPr>
          <p:spPr bwMode="auto">
            <a:xfrm>
              <a:off x="4694" y="2704"/>
              <a:ext cx="726" cy="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095" name="Line 31"/>
            <p:cNvSpPr>
              <a:spLocks noChangeShapeType="1"/>
            </p:cNvSpPr>
            <p:nvPr/>
          </p:nvSpPr>
          <p:spPr bwMode="auto">
            <a:xfrm flipH="1">
              <a:off x="3333" y="2296"/>
              <a:ext cx="272" cy="36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096" name="Line 32"/>
            <p:cNvSpPr>
              <a:spLocks noChangeShapeType="1"/>
            </p:cNvSpPr>
            <p:nvPr/>
          </p:nvSpPr>
          <p:spPr bwMode="auto">
            <a:xfrm>
              <a:off x="4188" y="2386"/>
              <a:ext cx="0" cy="27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100" name="Line 36"/>
            <p:cNvSpPr>
              <a:spLocks noChangeShapeType="1"/>
            </p:cNvSpPr>
            <p:nvPr/>
          </p:nvSpPr>
          <p:spPr bwMode="auto">
            <a:xfrm flipH="1">
              <a:off x="4187" y="3158"/>
              <a:ext cx="8" cy="31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600101" name="Rectangle 37"/>
            <p:cNvSpPr>
              <a:spLocks noChangeArrowheads="1"/>
            </p:cNvSpPr>
            <p:nvPr/>
          </p:nvSpPr>
          <p:spPr bwMode="auto">
            <a:xfrm>
              <a:off x="3734" y="3521"/>
              <a:ext cx="907" cy="40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s-ES"/>
            </a:p>
          </p:txBody>
        </p:sp>
        <p:sp>
          <p:nvSpPr>
            <p:cNvPr id="600102" name="Text Box 38"/>
            <p:cNvSpPr txBox="1">
              <a:spLocks noChangeArrowheads="1"/>
            </p:cNvSpPr>
            <p:nvPr/>
          </p:nvSpPr>
          <p:spPr bwMode="auto">
            <a:xfrm>
              <a:off x="2941" y="2688"/>
              <a:ext cx="769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1300" b="0"/>
                <a:t>Precios, Tarifas</a:t>
              </a:r>
            </a:p>
            <a:p>
              <a:r>
                <a:rPr lang="es-MX" sz="1300" b="0"/>
                <a:t>y</a:t>
              </a:r>
              <a:endParaRPr lang="es-ES" sz="1300" b="0"/>
            </a:p>
            <a:p>
              <a:r>
                <a:rPr lang="es-ES" sz="1300" b="0"/>
                <a:t>Calidad</a:t>
              </a:r>
            </a:p>
          </p:txBody>
        </p:sp>
        <p:sp>
          <p:nvSpPr>
            <p:cNvPr id="600103" name="Text Box 39"/>
            <p:cNvSpPr txBox="1">
              <a:spLocks noChangeArrowheads="1"/>
            </p:cNvSpPr>
            <p:nvPr/>
          </p:nvSpPr>
          <p:spPr bwMode="auto">
            <a:xfrm>
              <a:off x="3820" y="2688"/>
              <a:ext cx="73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300" b="0"/>
                <a:t>Fiscalización  y</a:t>
              </a:r>
            </a:p>
            <a:p>
              <a:r>
                <a:rPr lang="es-ES" sz="1300" b="0"/>
                <a:t> Supervisión</a:t>
              </a:r>
            </a:p>
          </p:txBody>
        </p:sp>
        <p:sp>
          <p:nvSpPr>
            <p:cNvPr id="600104" name="Text Box 40"/>
            <p:cNvSpPr txBox="1">
              <a:spLocks noChangeArrowheads="1"/>
            </p:cNvSpPr>
            <p:nvPr/>
          </p:nvSpPr>
          <p:spPr bwMode="auto">
            <a:xfrm>
              <a:off x="4724" y="2688"/>
              <a:ext cx="640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1300" b="0"/>
                <a:t>Concesiones</a:t>
              </a:r>
            </a:p>
            <a:p>
              <a:r>
                <a:rPr lang="es-MX" sz="1300" b="0"/>
                <a:t>y</a:t>
              </a:r>
              <a:endParaRPr lang="es-ES" sz="1300" b="0"/>
            </a:p>
            <a:p>
              <a:r>
                <a:rPr lang="es-ES" sz="1300" b="0"/>
                <a:t>Licencias</a:t>
              </a:r>
            </a:p>
          </p:txBody>
        </p:sp>
        <p:sp>
          <p:nvSpPr>
            <p:cNvPr id="600105" name="Text Box 41"/>
            <p:cNvSpPr txBox="1">
              <a:spLocks noChangeArrowheads="1"/>
            </p:cNvSpPr>
            <p:nvPr/>
          </p:nvSpPr>
          <p:spPr bwMode="auto">
            <a:xfrm>
              <a:off x="3620" y="3521"/>
              <a:ext cx="1134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" sz="1300" b="0"/>
                <a:t>  Propone Normas</a:t>
              </a:r>
            </a:p>
            <a:p>
              <a:pPr>
                <a:lnSpc>
                  <a:spcPct val="70000"/>
                </a:lnSpc>
              </a:pPr>
              <a:r>
                <a:rPr lang="es-ES" sz="1300" b="0"/>
                <a:t>---------------------</a:t>
              </a:r>
            </a:p>
            <a:p>
              <a:r>
                <a:rPr lang="es-ES" sz="1300" b="0"/>
                <a:t>Dictamina</a:t>
              </a:r>
            </a:p>
          </p:txBody>
        </p:sp>
        <p:sp>
          <p:nvSpPr>
            <p:cNvPr id="600106" name="Line 42"/>
            <p:cNvSpPr>
              <a:spLocks noChangeShapeType="1"/>
            </p:cNvSpPr>
            <p:nvPr/>
          </p:nvSpPr>
          <p:spPr bwMode="auto">
            <a:xfrm>
              <a:off x="4694" y="2296"/>
              <a:ext cx="317" cy="363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0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0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00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00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0066" grpId="0"/>
      <p:bldP spid="6000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s-ES" sz="4000" b="1">
                <a:latin typeface="Times New Roman" charset="0"/>
              </a:rPr>
              <a:t>Funciones de la Superintendencia de Electricidad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1336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Cumplir y hacer cumplir la ley SIRESE y la ley de Electricidad.</a:t>
            </a:r>
          </a:p>
          <a:p>
            <a:pPr>
              <a:lnSpc>
                <a:spcPct val="80000"/>
              </a:lnSpc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Asegurar que las actividades de la Industria Eléctrica cumplan las disposiciones antimonopólicas y de defensa de la competencia.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Otorgar, modificar y renovar las concesiones y licencias.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Declarar y disponer la caducidad de las concesiones y la revocatoria de licencias.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Intervenir las empresas eléctricas y designar a los interventores.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Aprobar precios y tarifas para las actividades de la Industria Eléctrica.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Aplicar las sanciones establecidas en la normativa</a:t>
            </a:r>
            <a:r>
              <a:rPr lang="es-ES" sz="2000">
                <a:solidFill>
                  <a:schemeClr val="tx2"/>
                </a:solidFill>
                <a:latin typeface="Times New Roman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solidFill>
                <a:schemeClr val="tx2"/>
              </a:solidFill>
              <a:latin typeface="Times New Roman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3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3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3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93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39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939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2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05025"/>
            <a:ext cx="7772400" cy="47529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Conocer y procesar las denuncias y reclamaciones de usuarios, operadores y el Estado.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Primera instancia de apelación.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Proponer al Poder Ejecutivo normas y dictaminar sobre los reglamentos emitidos por el poder ejecutivo.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Supervisar el Comité Nacional de Despacho de Carga 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Proteger los derechos de los usuarios.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>
              <a:latin typeface="Times New Roman" charset="0"/>
            </a:endParaRPr>
          </a:p>
          <a:p>
            <a:pPr>
              <a:lnSpc>
                <a:spcPct val="80000"/>
              </a:lnSpc>
            </a:pPr>
            <a:r>
              <a:rPr lang="es-ES" sz="2000">
                <a:latin typeface="Times New Roman" charset="0"/>
              </a:rPr>
              <a:t>Velar por el cumplimiento de las obligaciones y derechos de los operadores.</a:t>
            </a:r>
          </a:p>
        </p:txBody>
      </p:sp>
      <p:sp>
        <p:nvSpPr>
          <p:cNvPr id="594948" name="Rectangle 4"/>
          <p:cNvSpPr>
            <a:spLocks noChangeArrowheads="1"/>
          </p:cNvSpPr>
          <p:nvPr/>
        </p:nvSpPr>
        <p:spPr bwMode="auto">
          <a:xfrm>
            <a:off x="273050" y="476250"/>
            <a:ext cx="81168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Funciones de la Superintendencia de</a:t>
            </a:r>
          </a:p>
          <a:p>
            <a:r>
              <a:rPr lang="es-ES"/>
              <a:t> Electricidad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4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4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4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4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94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4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94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0"/>
            <a:ext cx="7620000" cy="1828800"/>
          </a:xfrm>
        </p:spPr>
        <p:txBody>
          <a:bodyPr/>
          <a:lstStyle/>
          <a:p>
            <a:pPr algn="ctr"/>
            <a:r>
              <a:rPr lang="es-ES_tradnl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Superintendencia General del SIRESE</a:t>
            </a:r>
            <a:endParaRPr lang="es-ES" sz="6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06413"/>
            <a:ext cx="7772400" cy="762000"/>
          </a:xfrm>
        </p:spPr>
        <p:txBody>
          <a:bodyPr/>
          <a:lstStyle/>
          <a:p>
            <a:r>
              <a:rPr lang="es-ES" b="1">
                <a:latin typeface="Times New Roman" charset="0"/>
              </a:rPr>
              <a:t>Contenido 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2060575"/>
            <a:ext cx="6076950" cy="2808288"/>
          </a:xfrm>
        </p:spPr>
        <p:txBody>
          <a:bodyPr/>
          <a:lstStyle/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Reforma del Estado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Modelo Boliviano de Regulación Sectorial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Superintendencia de Electricidad 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Superintendencia General del SIRESE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Actividad Regulatoria del SIRESE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Necesidades y Desafíos del SIRESE</a:t>
            </a:r>
          </a:p>
          <a:p>
            <a:pPr marL="377825" indent="-377825">
              <a:spcBef>
                <a:spcPct val="55000"/>
              </a:spcBef>
              <a:buClr>
                <a:schemeClr val="tx2"/>
              </a:buClr>
            </a:pPr>
            <a:r>
              <a:rPr lang="es-ES" sz="2400">
                <a:latin typeface="Times New Roman" charset="0"/>
              </a:rPr>
              <a:t>Evolución del Sector Eléctrico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3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3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3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5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Oval 2"/>
          <p:cNvSpPr>
            <a:spLocks noChangeArrowheads="1"/>
          </p:cNvSpPr>
          <p:nvPr/>
        </p:nvSpPr>
        <p:spPr bwMode="invGray">
          <a:xfrm>
            <a:off x="1676400" y="2374900"/>
            <a:ext cx="577850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 eaLnBrk="0" hangingPunct="0"/>
            <a:r>
              <a:rPr lang="es-ES_tradnl" sz="2400" i="1"/>
              <a:t>Regulador de los reguladores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914400" y="4292600"/>
            <a:ext cx="7270750" cy="2108200"/>
            <a:chOff x="576" y="2704"/>
            <a:chExt cx="4580" cy="1328"/>
          </a:xfrm>
        </p:grpSpPr>
        <p:sp>
          <p:nvSpPr>
            <p:cNvPr id="120835" name="Rectangle 3"/>
            <p:cNvSpPr>
              <a:spLocks noChangeArrowheads="1"/>
            </p:cNvSpPr>
            <p:nvPr/>
          </p:nvSpPr>
          <p:spPr bwMode="auto">
            <a:xfrm>
              <a:off x="1516" y="2704"/>
              <a:ext cx="28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 eaLnBrk="0" hangingPunct="0"/>
              <a:r>
                <a:rPr lang="es-ES_tradnl" sz="2800" b="0" u="sng"/>
                <a:t>PRINCIPALES FUNCIONES</a:t>
              </a:r>
            </a:p>
          </p:txBody>
        </p:sp>
        <p:sp>
          <p:nvSpPr>
            <p:cNvPr id="120836" name="Rectangle 4"/>
            <p:cNvSpPr>
              <a:spLocks noChangeArrowheads="1"/>
            </p:cNvSpPr>
            <p:nvPr/>
          </p:nvSpPr>
          <p:spPr bwMode="auto">
            <a:xfrm>
              <a:off x="576" y="3276"/>
              <a:ext cx="4580" cy="7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marL="377825" indent="-377825" algn="l" defTabSz="762000" eaLnBrk="0" hangingPunct="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4"/>
                </a:buBlip>
              </a:pPr>
              <a:r>
                <a:rPr lang="es-ES_tradnl" sz="2400" b="0">
                  <a:solidFill>
                    <a:schemeClr val="tx1"/>
                  </a:solidFill>
                </a:rPr>
                <a:t>Segunda instancia de apelación</a:t>
              </a:r>
            </a:p>
            <a:p>
              <a:pPr marL="377825" indent="-377825" algn="l" defTabSz="762000" eaLnBrk="0" hangingPunct="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4"/>
                </a:buBlip>
              </a:pPr>
              <a:r>
                <a:rPr lang="es-ES_tradnl" sz="2400" b="0">
                  <a:solidFill>
                    <a:schemeClr val="tx1"/>
                  </a:solidFill>
                </a:rPr>
                <a:t>Fiscalización de las Superintendencias Sectoriales</a:t>
              </a:r>
            </a:p>
            <a:p>
              <a:pPr marL="377825" indent="-377825" algn="l" defTabSz="762000" eaLnBrk="0" hangingPunct="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4"/>
                </a:buBlip>
              </a:pPr>
              <a:r>
                <a:rPr lang="es-ES_tradnl" sz="2400" b="0">
                  <a:solidFill>
                    <a:schemeClr val="tx1"/>
                  </a:solidFill>
                </a:rPr>
                <a:t>Coordinación del Sistema</a:t>
              </a:r>
            </a:p>
          </p:txBody>
        </p:sp>
      </p:grp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693863" y="990600"/>
            <a:ext cx="5872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Superintendencia General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4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2133600"/>
            <a:ext cx="7239000" cy="1905000"/>
          </a:xfrm>
          <a:noFill/>
          <a:ln/>
        </p:spPr>
        <p:txBody>
          <a:bodyPr/>
          <a:lstStyle/>
          <a:p>
            <a:r>
              <a:rPr lang="es-ES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Actividad Regulatoria del SIRESE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66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Superintendencias Sectoriales</a:t>
            </a:r>
          </a:p>
        </p:txBody>
      </p:sp>
      <p:grpSp>
        <p:nvGrpSpPr>
          <p:cNvPr id="404483" name="Group 3"/>
          <p:cNvGrpSpPr>
            <a:grpSpLocks/>
          </p:cNvGrpSpPr>
          <p:nvPr/>
        </p:nvGrpSpPr>
        <p:grpSpPr bwMode="auto">
          <a:xfrm>
            <a:off x="838200" y="1981200"/>
            <a:ext cx="7543800" cy="4495800"/>
            <a:chOff x="528" y="1248"/>
            <a:chExt cx="4752" cy="2832"/>
          </a:xfrm>
        </p:grpSpPr>
        <p:sp>
          <p:nvSpPr>
            <p:cNvPr id="404484" name="Rectangle 4"/>
            <p:cNvSpPr>
              <a:spLocks noChangeArrowheads="1"/>
            </p:cNvSpPr>
            <p:nvPr/>
          </p:nvSpPr>
          <p:spPr bwMode="auto">
            <a:xfrm>
              <a:off x="528" y="1248"/>
              <a:ext cx="4752" cy="2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84188" indent="-285750" eaLnBrk="0" hangingPunct="0">
                <a:tabLst>
                  <a:tab pos="6954838" algn="r"/>
                </a:tabLst>
              </a:pPr>
              <a:r>
                <a:rPr lang="es-ES_tradnl" sz="2400">
                  <a:solidFill>
                    <a:schemeClr val="tx1"/>
                  </a:solidFill>
                </a:rPr>
                <a:t>Actividades Regulatorias</a:t>
              </a:r>
            </a:p>
            <a:p>
              <a:pPr marL="484188" indent="-285750" eaLnBrk="0" hangingPunct="0">
                <a:tabLst>
                  <a:tab pos="6954838" algn="r"/>
                </a:tabLst>
              </a:pPr>
              <a:r>
                <a:rPr lang="es-ES_tradnl" sz="2000">
                  <a:solidFill>
                    <a:schemeClr val="tx1"/>
                  </a:solidFill>
                </a:rPr>
                <a:t>(al 31-DIC-02)</a:t>
              </a:r>
            </a:p>
            <a:p>
              <a:pPr marL="484188" indent="-285750" eaLnBrk="0" hangingPunct="0">
                <a:tabLst>
                  <a:tab pos="6954838" algn="r"/>
                </a:tabLst>
              </a:pPr>
              <a:endParaRPr lang="es-ES_tradnl" sz="2000">
                <a:solidFill>
                  <a:schemeClr val="tx1"/>
                </a:solidFill>
              </a:endParaRPr>
            </a:p>
            <a:p>
              <a:pPr marL="484188" indent="-285750" algn="l" eaLnBrk="0" hangingPunct="0">
                <a:tabLst>
                  <a:tab pos="6954838" algn="r"/>
                </a:tabLst>
              </a:pPr>
              <a:r>
                <a:rPr lang="es-ES_tradnl" sz="2000">
                  <a:solidFill>
                    <a:schemeClr val="tx1"/>
                  </a:solidFill>
                </a:rPr>
                <a:t>	                     Actividad	Cantidad	</a:t>
              </a:r>
            </a:p>
            <a:p>
              <a:pPr marL="484188" indent="-285750" algn="l" eaLnBrk="0" hangingPunct="0">
                <a:lnSpc>
                  <a:spcPct val="150000"/>
                </a:lnSpc>
                <a:buFontTx/>
                <a:buChar char="•"/>
                <a:tabLst>
                  <a:tab pos="6954838" algn="r"/>
                </a:tabLst>
              </a:pPr>
              <a:endParaRPr lang="es-ES_tradnl" sz="1000" b="0">
                <a:solidFill>
                  <a:schemeClr val="tx1"/>
                </a:solidFill>
              </a:endParaRPr>
            </a:p>
            <a:p>
              <a:pPr marL="484188" indent="-285750" algn="l" eaLnBrk="0" hangingPunct="0">
                <a:lnSpc>
                  <a:spcPct val="150000"/>
                </a:lnSpc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Otorgamiento de derechos</a:t>
              </a:r>
            </a:p>
            <a:p>
              <a:pPr marL="484188" indent="-285750" algn="l" eaLnBrk="0" hangingPunct="0"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(concesiones, licencias y autorizaciones)	</a:t>
              </a:r>
              <a:r>
                <a:rPr lang="es-ES_tradnl" sz="2000">
                  <a:solidFill>
                    <a:schemeClr val="tx1"/>
                  </a:solidFill>
                </a:rPr>
                <a:t>5.369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Fijación de tarifas	</a:t>
              </a:r>
              <a:r>
                <a:rPr lang="es-ES_tradnl" sz="2000">
                  <a:solidFill>
                    <a:schemeClr val="tx1"/>
                  </a:solidFill>
                </a:rPr>
                <a:t>699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Aplicación de sanciones	</a:t>
              </a:r>
              <a:r>
                <a:rPr lang="es-ES_tradnl" sz="2000">
                  <a:solidFill>
                    <a:schemeClr val="tx1"/>
                  </a:solidFill>
                </a:rPr>
                <a:t>1.035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Resolución de controversias entre empresas	</a:t>
              </a:r>
              <a:r>
                <a:rPr lang="es-ES_tradnl" sz="2000">
                  <a:solidFill>
                    <a:schemeClr val="tx1"/>
                  </a:solidFill>
                </a:rPr>
                <a:t>58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Atención de reclamaciones de usuarios en las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Superintendencias Sectoriales	</a:t>
              </a:r>
              <a:r>
                <a:rPr lang="es-ES_tradnl" sz="2000">
                  <a:solidFill>
                    <a:schemeClr val="tx1"/>
                  </a:solidFill>
                </a:rPr>
                <a:t>4.529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Audiencias públicas	</a:t>
              </a:r>
              <a:r>
                <a:rPr lang="es-ES_tradnl" sz="2000">
                  <a:solidFill>
                    <a:schemeClr val="tx1"/>
                  </a:solidFill>
                </a:rPr>
                <a:t>13	</a:t>
              </a:r>
            </a:p>
            <a:p>
              <a:pPr marL="484188" indent="-285750" algn="l" eaLnBrk="0" hangingPunct="0">
                <a:buFont typeface="Wingdings" pitchFamily="2" charset="2"/>
                <a:buNone/>
                <a:tabLst>
                  <a:tab pos="6954838" algn="r"/>
                </a:tabLst>
              </a:pPr>
              <a:r>
                <a:rPr lang="es-ES_tradnl" sz="2000" b="0">
                  <a:solidFill>
                    <a:schemeClr val="tx1"/>
                  </a:solidFill>
                </a:rPr>
                <a:t>Proposición de normas al Poder Ejecutivo	</a:t>
              </a:r>
              <a:r>
                <a:rPr lang="es-ES_tradnl" sz="2000">
                  <a:solidFill>
                    <a:schemeClr val="tx1"/>
                  </a:solidFill>
                </a:rPr>
                <a:t>98	</a:t>
              </a:r>
            </a:p>
          </p:txBody>
        </p:sp>
        <p:sp>
          <p:nvSpPr>
            <p:cNvPr id="404485" name="Line 5"/>
            <p:cNvSpPr>
              <a:spLocks noChangeShapeType="1"/>
            </p:cNvSpPr>
            <p:nvPr/>
          </p:nvSpPr>
          <p:spPr bwMode="auto">
            <a:xfrm>
              <a:off x="576" y="2160"/>
              <a:ext cx="460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4486" name="Line 6"/>
            <p:cNvSpPr>
              <a:spLocks noChangeShapeType="1"/>
            </p:cNvSpPr>
            <p:nvPr/>
          </p:nvSpPr>
          <p:spPr bwMode="auto">
            <a:xfrm>
              <a:off x="576" y="1824"/>
              <a:ext cx="460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4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66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Superintendencias Sectoriales</a:t>
            </a:r>
          </a:p>
        </p:txBody>
      </p:sp>
      <p:grpSp>
        <p:nvGrpSpPr>
          <p:cNvPr id="405507" name="Group 3"/>
          <p:cNvGrpSpPr>
            <a:grpSpLocks/>
          </p:cNvGrpSpPr>
          <p:nvPr/>
        </p:nvGrpSpPr>
        <p:grpSpPr bwMode="auto">
          <a:xfrm>
            <a:off x="1441450" y="2286000"/>
            <a:ext cx="6178550" cy="4038600"/>
            <a:chOff x="908" y="1440"/>
            <a:chExt cx="3892" cy="2544"/>
          </a:xfrm>
        </p:grpSpPr>
        <p:sp>
          <p:nvSpPr>
            <p:cNvPr id="405508" name="Rectangle 4"/>
            <p:cNvSpPr>
              <a:spLocks noChangeArrowheads="1"/>
            </p:cNvSpPr>
            <p:nvPr/>
          </p:nvSpPr>
          <p:spPr bwMode="auto">
            <a:xfrm>
              <a:off x="908" y="1440"/>
              <a:ext cx="3892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s-ES" sz="2400">
                  <a:solidFill>
                    <a:schemeClr val="tx1"/>
                  </a:solidFill>
                </a:rPr>
                <a:t>Oficinas del Consumidor por Sector</a:t>
              </a:r>
            </a:p>
            <a:p>
              <a:pPr eaLnBrk="0" hangingPunct="0"/>
              <a:r>
                <a:rPr lang="es-ES" sz="2000">
                  <a:solidFill>
                    <a:schemeClr val="tx1"/>
                  </a:solidFill>
                </a:rPr>
                <a:t>(al 31-DIC-02)</a:t>
              </a:r>
              <a:endParaRPr lang="es-ES" sz="2000" b="0">
                <a:solidFill>
                  <a:schemeClr val="tx1"/>
                </a:solidFill>
              </a:endParaRPr>
            </a:p>
          </p:txBody>
        </p:sp>
        <p:sp>
          <p:nvSpPr>
            <p:cNvPr id="405509" name="Rectangle 5"/>
            <p:cNvSpPr>
              <a:spLocks noChangeArrowheads="1"/>
            </p:cNvSpPr>
            <p:nvPr/>
          </p:nvSpPr>
          <p:spPr bwMode="auto">
            <a:xfrm>
              <a:off x="3430" y="2135"/>
              <a:ext cx="912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Número de</a:t>
              </a:r>
            </a:p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Oficinas</a:t>
              </a:r>
            </a:p>
          </p:txBody>
        </p:sp>
        <p:sp>
          <p:nvSpPr>
            <p:cNvPr id="405510" name="Rectangle 6"/>
            <p:cNvSpPr>
              <a:spLocks noChangeArrowheads="1"/>
            </p:cNvSpPr>
            <p:nvPr/>
          </p:nvSpPr>
          <p:spPr bwMode="auto">
            <a:xfrm>
              <a:off x="1344" y="2549"/>
              <a:ext cx="3168" cy="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hangingPunct="0">
                <a:tabLst>
                  <a:tab pos="4187825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Electricidad	73	</a:t>
              </a:r>
            </a:p>
            <a:p>
              <a:pPr algn="l" eaLnBrk="0" hangingPunct="0">
                <a:tabLst>
                  <a:tab pos="4187825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Hidrocarburos	3</a:t>
              </a:r>
            </a:p>
            <a:p>
              <a:pPr algn="l" eaLnBrk="0" hangingPunct="0">
                <a:tabLst>
                  <a:tab pos="4187825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Saneamiento Básico	23</a:t>
              </a:r>
            </a:p>
            <a:p>
              <a:pPr algn="l" eaLnBrk="0" hangingPunct="0">
                <a:tabLst>
                  <a:tab pos="4187825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Telecomunicaciones	89</a:t>
              </a:r>
            </a:p>
            <a:p>
              <a:pPr algn="l" eaLnBrk="0" hangingPunct="0">
                <a:tabLst>
                  <a:tab pos="4187825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Transportes	47</a:t>
              </a:r>
            </a:p>
          </p:txBody>
        </p:sp>
        <p:sp>
          <p:nvSpPr>
            <p:cNvPr id="405511" name="Rectangle 7"/>
            <p:cNvSpPr>
              <a:spLocks noChangeArrowheads="1"/>
            </p:cNvSpPr>
            <p:nvPr/>
          </p:nvSpPr>
          <p:spPr bwMode="auto">
            <a:xfrm>
              <a:off x="1344" y="3751"/>
              <a:ext cx="43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>
                  <a:solidFill>
                    <a:schemeClr val="tx1"/>
                  </a:solidFill>
                </a:rPr>
                <a:t>Total</a:t>
              </a: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405512" name="Rectangle 8"/>
            <p:cNvSpPr>
              <a:spLocks noChangeArrowheads="1"/>
            </p:cNvSpPr>
            <p:nvPr/>
          </p:nvSpPr>
          <p:spPr bwMode="auto">
            <a:xfrm>
              <a:off x="3701" y="3754"/>
              <a:ext cx="28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r" eaLnBrk="0" hangingPunct="0"/>
              <a:r>
                <a:rPr lang="es-ES" sz="2400">
                  <a:solidFill>
                    <a:schemeClr val="tx1"/>
                  </a:solidFill>
                </a:rPr>
                <a:t>235</a:t>
              </a:r>
            </a:p>
          </p:txBody>
        </p:sp>
        <p:sp>
          <p:nvSpPr>
            <p:cNvPr id="405513" name="Rectangle 9"/>
            <p:cNvSpPr>
              <a:spLocks noChangeArrowheads="1"/>
            </p:cNvSpPr>
            <p:nvPr/>
          </p:nvSpPr>
          <p:spPr bwMode="auto">
            <a:xfrm>
              <a:off x="1346" y="2213"/>
              <a:ext cx="52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>
                  <a:solidFill>
                    <a:schemeClr val="tx1"/>
                  </a:solidFill>
                </a:rPr>
                <a:t>Sector</a:t>
              </a: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405514" name="Line 10"/>
            <p:cNvSpPr>
              <a:spLocks noChangeShapeType="1"/>
            </p:cNvSpPr>
            <p:nvPr/>
          </p:nvSpPr>
          <p:spPr bwMode="auto">
            <a:xfrm>
              <a:off x="1200" y="2549"/>
              <a:ext cx="3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5515" name="Line 11"/>
            <p:cNvSpPr>
              <a:spLocks noChangeShapeType="1"/>
            </p:cNvSpPr>
            <p:nvPr/>
          </p:nvSpPr>
          <p:spPr bwMode="auto">
            <a:xfrm>
              <a:off x="1200" y="3749"/>
              <a:ext cx="3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5516" name="Line 12"/>
            <p:cNvSpPr>
              <a:spLocks noChangeShapeType="1"/>
            </p:cNvSpPr>
            <p:nvPr/>
          </p:nvSpPr>
          <p:spPr bwMode="auto">
            <a:xfrm>
              <a:off x="1200" y="2117"/>
              <a:ext cx="3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66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Superintendencias Sectoriales</a:t>
            </a:r>
          </a:p>
        </p:txBody>
      </p:sp>
      <p:grpSp>
        <p:nvGrpSpPr>
          <p:cNvPr id="406543" name="Group 15"/>
          <p:cNvGrpSpPr>
            <a:grpSpLocks/>
          </p:cNvGrpSpPr>
          <p:nvPr/>
        </p:nvGrpSpPr>
        <p:grpSpPr bwMode="auto">
          <a:xfrm>
            <a:off x="1441450" y="2286000"/>
            <a:ext cx="6254750" cy="4038600"/>
            <a:chOff x="908" y="1440"/>
            <a:chExt cx="3940" cy="2544"/>
          </a:xfrm>
        </p:grpSpPr>
        <p:sp>
          <p:nvSpPr>
            <p:cNvPr id="406532" name="Rectangle 4"/>
            <p:cNvSpPr>
              <a:spLocks noChangeArrowheads="1"/>
            </p:cNvSpPr>
            <p:nvPr/>
          </p:nvSpPr>
          <p:spPr bwMode="auto">
            <a:xfrm>
              <a:off x="908" y="1440"/>
              <a:ext cx="3892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s-ES" sz="2400">
                  <a:solidFill>
                    <a:schemeClr val="tx1"/>
                  </a:solidFill>
                </a:rPr>
                <a:t>Reclamaciones de Usuarios </a:t>
              </a:r>
            </a:p>
            <a:p>
              <a:pPr eaLnBrk="0" hangingPunct="0"/>
              <a:r>
                <a:rPr lang="es-ES" sz="2000">
                  <a:solidFill>
                    <a:schemeClr val="tx1"/>
                  </a:solidFill>
                </a:rPr>
                <a:t>(al 31-DIC-02)</a:t>
              </a:r>
              <a:endParaRPr lang="es-ES" sz="2000" b="0">
                <a:solidFill>
                  <a:schemeClr val="tx1"/>
                </a:solidFill>
              </a:endParaRPr>
            </a:p>
          </p:txBody>
        </p:sp>
        <p:sp>
          <p:nvSpPr>
            <p:cNvPr id="406533" name="Rectangle 5"/>
            <p:cNvSpPr>
              <a:spLocks noChangeArrowheads="1"/>
            </p:cNvSpPr>
            <p:nvPr/>
          </p:nvSpPr>
          <p:spPr bwMode="auto">
            <a:xfrm>
              <a:off x="2912" y="2135"/>
              <a:ext cx="75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Primera</a:t>
              </a:r>
            </a:p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Instancia</a:t>
              </a:r>
            </a:p>
          </p:txBody>
        </p:sp>
        <p:sp>
          <p:nvSpPr>
            <p:cNvPr id="406534" name="Rectangle 6"/>
            <p:cNvSpPr>
              <a:spLocks noChangeArrowheads="1"/>
            </p:cNvSpPr>
            <p:nvPr/>
          </p:nvSpPr>
          <p:spPr bwMode="auto">
            <a:xfrm>
              <a:off x="3898" y="2135"/>
              <a:ext cx="758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Segunda</a:t>
              </a:r>
            </a:p>
            <a:p>
              <a:pPr eaLnBrk="0" hangingPunct="0">
                <a:lnSpc>
                  <a:spcPct val="85000"/>
                </a:lnSpc>
              </a:pPr>
              <a:r>
                <a:rPr lang="es-ES" sz="2400">
                  <a:solidFill>
                    <a:schemeClr val="tx1"/>
                  </a:solidFill>
                </a:rPr>
                <a:t>Instancia</a:t>
              </a:r>
            </a:p>
          </p:txBody>
        </p:sp>
        <p:sp>
          <p:nvSpPr>
            <p:cNvPr id="406535" name="Rectangle 7"/>
            <p:cNvSpPr>
              <a:spLocks noChangeArrowheads="1"/>
            </p:cNvSpPr>
            <p:nvPr/>
          </p:nvSpPr>
          <p:spPr bwMode="auto">
            <a:xfrm>
              <a:off x="1056" y="2549"/>
              <a:ext cx="3792" cy="1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eaLnBrk="0" hangingPunct="0">
                <a:tabLst>
                  <a:tab pos="4008438" algn="r"/>
                  <a:tab pos="5516563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Electricidad	568.422	1.896</a:t>
              </a:r>
            </a:p>
            <a:p>
              <a:pPr algn="l" eaLnBrk="0" hangingPunct="0">
                <a:tabLst>
                  <a:tab pos="4008438" algn="r"/>
                  <a:tab pos="5516563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Hidrocarburos	-    </a:t>
              </a:r>
              <a:r>
                <a:rPr lang="es-ES" sz="2400" b="0">
                  <a:solidFill>
                    <a:schemeClr val="bg1"/>
                  </a:solidFill>
                </a:rPr>
                <a:t>-</a:t>
              </a:r>
              <a:r>
                <a:rPr lang="es-ES" sz="2400" b="0">
                  <a:solidFill>
                    <a:schemeClr val="tx1"/>
                  </a:solidFill>
                </a:rPr>
                <a:t>	617</a:t>
              </a:r>
            </a:p>
            <a:p>
              <a:pPr algn="l" eaLnBrk="0" hangingPunct="0">
                <a:tabLst>
                  <a:tab pos="4008438" algn="r"/>
                  <a:tab pos="5516563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Saneamiento Básico	440.784	890</a:t>
              </a:r>
            </a:p>
            <a:p>
              <a:pPr algn="l" eaLnBrk="0" hangingPunct="0">
                <a:tabLst>
                  <a:tab pos="4008438" algn="r"/>
                  <a:tab pos="5516563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Telecomunicaciones	223.364	1.070</a:t>
              </a:r>
            </a:p>
            <a:p>
              <a:pPr algn="l" eaLnBrk="0" hangingPunct="0">
                <a:tabLst>
                  <a:tab pos="4008438" algn="r"/>
                  <a:tab pos="5516563" algn="r"/>
                </a:tabLst>
              </a:pPr>
              <a:r>
                <a:rPr lang="es-ES" sz="2400" b="0">
                  <a:solidFill>
                    <a:schemeClr val="tx1"/>
                  </a:solidFill>
                </a:rPr>
                <a:t>Transportes	2.917	56</a:t>
              </a:r>
            </a:p>
            <a:p>
              <a:pPr algn="l" eaLnBrk="0" hangingPunct="0">
                <a:tabLst>
                  <a:tab pos="4008438" algn="r"/>
                  <a:tab pos="5516563" algn="r"/>
                </a:tabLst>
              </a:pP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406536" name="Rectangle 8"/>
            <p:cNvSpPr>
              <a:spLocks noChangeArrowheads="1"/>
            </p:cNvSpPr>
            <p:nvPr/>
          </p:nvSpPr>
          <p:spPr bwMode="auto">
            <a:xfrm>
              <a:off x="1056" y="3751"/>
              <a:ext cx="43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>
                  <a:solidFill>
                    <a:schemeClr val="tx1"/>
                  </a:solidFill>
                </a:rPr>
                <a:t>Total</a:t>
              </a: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406537" name="Rectangle 9"/>
            <p:cNvSpPr>
              <a:spLocks noChangeArrowheads="1"/>
            </p:cNvSpPr>
            <p:nvPr/>
          </p:nvSpPr>
          <p:spPr bwMode="auto">
            <a:xfrm>
              <a:off x="2826" y="3754"/>
              <a:ext cx="76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 b="0">
                  <a:solidFill>
                    <a:schemeClr val="tx1"/>
                  </a:solidFill>
                </a:rPr>
                <a:t>1.253.487</a:t>
              </a:r>
            </a:p>
          </p:txBody>
        </p:sp>
        <p:sp>
          <p:nvSpPr>
            <p:cNvPr id="406538" name="Rectangle 10"/>
            <p:cNvSpPr>
              <a:spLocks noChangeArrowheads="1"/>
            </p:cNvSpPr>
            <p:nvPr/>
          </p:nvSpPr>
          <p:spPr bwMode="auto">
            <a:xfrm>
              <a:off x="4107" y="3754"/>
              <a:ext cx="43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 b="0">
                  <a:solidFill>
                    <a:schemeClr val="tx1"/>
                  </a:solidFill>
                </a:rPr>
                <a:t>4.529</a:t>
              </a:r>
            </a:p>
          </p:txBody>
        </p:sp>
        <p:sp>
          <p:nvSpPr>
            <p:cNvPr id="406539" name="Rectangle 11"/>
            <p:cNvSpPr>
              <a:spLocks noChangeArrowheads="1"/>
            </p:cNvSpPr>
            <p:nvPr/>
          </p:nvSpPr>
          <p:spPr bwMode="auto">
            <a:xfrm>
              <a:off x="1056" y="2213"/>
              <a:ext cx="144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 eaLnBrk="0" hangingPunct="0"/>
              <a:r>
                <a:rPr lang="es-ES" sz="2400">
                  <a:solidFill>
                    <a:schemeClr val="tx1"/>
                  </a:solidFill>
                </a:rPr>
                <a:t>Superintendencia</a:t>
              </a: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406540" name="Line 12"/>
            <p:cNvSpPr>
              <a:spLocks noChangeShapeType="1"/>
            </p:cNvSpPr>
            <p:nvPr/>
          </p:nvSpPr>
          <p:spPr bwMode="auto">
            <a:xfrm>
              <a:off x="912" y="2549"/>
              <a:ext cx="38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6541" name="Line 13"/>
            <p:cNvSpPr>
              <a:spLocks noChangeShapeType="1"/>
            </p:cNvSpPr>
            <p:nvPr/>
          </p:nvSpPr>
          <p:spPr bwMode="auto">
            <a:xfrm>
              <a:off x="912" y="3749"/>
              <a:ext cx="38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406542" name="Line 14"/>
            <p:cNvSpPr>
              <a:spLocks noChangeShapeType="1"/>
            </p:cNvSpPr>
            <p:nvPr/>
          </p:nvSpPr>
          <p:spPr bwMode="auto">
            <a:xfrm>
              <a:off x="912" y="2117"/>
              <a:ext cx="385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6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6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664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Superintendencias Sectoriales</a:t>
            </a:r>
          </a:p>
        </p:txBody>
      </p:sp>
      <p:grpSp>
        <p:nvGrpSpPr>
          <p:cNvPr id="407555" name="Group 3"/>
          <p:cNvGrpSpPr>
            <a:grpSpLocks/>
          </p:cNvGrpSpPr>
          <p:nvPr/>
        </p:nvGrpSpPr>
        <p:grpSpPr bwMode="auto">
          <a:xfrm>
            <a:off x="609600" y="1858963"/>
            <a:ext cx="8001000" cy="4724400"/>
            <a:chOff x="384" y="1171"/>
            <a:chExt cx="5040" cy="2976"/>
          </a:xfrm>
        </p:grpSpPr>
        <p:sp>
          <p:nvSpPr>
            <p:cNvPr id="407556" name="Text Box 4"/>
            <p:cNvSpPr txBox="1">
              <a:spLocks noChangeArrowheads="1"/>
            </p:cNvSpPr>
            <p:nvPr/>
          </p:nvSpPr>
          <p:spPr bwMode="auto">
            <a:xfrm>
              <a:off x="864" y="2016"/>
              <a:ext cx="4080" cy="2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>
                  <a:solidFill>
                    <a:schemeClr val="tx1"/>
                  </a:solidFill>
                </a:rPr>
                <a:t>Superintendencia	No.	%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Electricidad 	254	31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Hidrocarburos 	250	30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Saneamiento Básico 	47	6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Telecomunicaciones 	196	24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Transportes 	70	9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4286250" algn="dec"/>
                  <a:tab pos="5805488" algn="dec"/>
                </a:tabLst>
              </a:pPr>
              <a:r>
                <a:rPr lang="es-ES_tradnl" sz="2400">
                  <a:solidFill>
                    <a:schemeClr val="tx1"/>
                  </a:solidFill>
                </a:rPr>
                <a:t>Total	817	100</a:t>
              </a:r>
            </a:p>
          </p:txBody>
        </p:sp>
        <p:sp>
          <p:nvSpPr>
            <p:cNvPr id="407557" name="Text Box 5"/>
            <p:cNvSpPr txBox="1">
              <a:spLocks noChangeArrowheads="1"/>
            </p:cNvSpPr>
            <p:nvPr/>
          </p:nvSpPr>
          <p:spPr bwMode="auto">
            <a:xfrm>
              <a:off x="384" y="1171"/>
              <a:ext cx="5040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45000"/>
                </a:spcBef>
              </a:pPr>
              <a:r>
                <a:rPr lang="es-ES_tradnl" sz="2400" u="sng">
                  <a:solidFill>
                    <a:schemeClr val="tx1"/>
                  </a:solidFill>
                </a:rPr>
                <a:t>Primera instancia de apelación </a:t>
              </a:r>
              <a:endParaRPr lang="es-ES_tradnl" sz="2400" b="0">
                <a:solidFill>
                  <a:schemeClr val="tx1"/>
                </a:solidFill>
              </a:endParaRPr>
            </a:p>
            <a:p>
              <a:pPr marL="381000" indent="-381000" algn="l" eaLnBrk="0" hangingPunct="0">
                <a:lnSpc>
                  <a:spcPct val="90000"/>
                </a:lnSpc>
                <a:spcBef>
                  <a:spcPct val="45000"/>
                </a:spcBef>
              </a:pPr>
              <a:r>
                <a:rPr lang="es-ES_tradnl" sz="2400">
                  <a:solidFill>
                    <a:schemeClr val="tx1"/>
                  </a:solidFill>
                </a:rPr>
                <a:t>	Recursos de Revocatoria resueltos por sector regulado</a:t>
              </a:r>
            </a:p>
            <a:p>
              <a:pPr marL="381000" indent="-381000" eaLnBrk="0" hangingPunct="0">
                <a:lnSpc>
                  <a:spcPct val="90000"/>
                </a:lnSpc>
              </a:pPr>
              <a:r>
                <a:rPr lang="es-ES_tradnl" sz="2000">
                  <a:solidFill>
                    <a:schemeClr val="tx1"/>
                  </a:solidFill>
                </a:rPr>
                <a:t>(al 30-SEP-03)</a:t>
              </a:r>
            </a:p>
          </p:txBody>
        </p:sp>
        <p:sp>
          <p:nvSpPr>
            <p:cNvPr id="407558" name="Line 6"/>
            <p:cNvSpPr>
              <a:spLocks noChangeShapeType="1"/>
            </p:cNvSpPr>
            <p:nvPr/>
          </p:nvSpPr>
          <p:spPr bwMode="auto">
            <a:xfrm>
              <a:off x="816" y="2304"/>
              <a:ext cx="40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7559" name="Line 7"/>
            <p:cNvSpPr>
              <a:spLocks noChangeShapeType="1"/>
            </p:cNvSpPr>
            <p:nvPr/>
          </p:nvSpPr>
          <p:spPr bwMode="auto">
            <a:xfrm>
              <a:off x="816" y="1968"/>
              <a:ext cx="40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7560" name="Line 8"/>
            <p:cNvSpPr>
              <a:spLocks noChangeShapeType="1"/>
            </p:cNvSpPr>
            <p:nvPr/>
          </p:nvSpPr>
          <p:spPr bwMode="auto">
            <a:xfrm>
              <a:off x="817" y="3840"/>
              <a:ext cx="40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Text Box 2"/>
          <p:cNvSpPr txBox="1">
            <a:spLocks noChangeArrowheads="1"/>
          </p:cNvSpPr>
          <p:nvPr/>
        </p:nvSpPr>
        <p:spPr bwMode="auto">
          <a:xfrm>
            <a:off x="762000" y="425450"/>
            <a:ext cx="774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3600"/>
              <a:t>Superintendencia General del SIRESE</a:t>
            </a:r>
          </a:p>
        </p:txBody>
      </p:sp>
      <p:sp>
        <p:nvSpPr>
          <p:cNvPr id="408579" name="Text Box 3"/>
          <p:cNvSpPr txBox="1">
            <a:spLocks noChangeArrowheads="1"/>
          </p:cNvSpPr>
          <p:nvPr/>
        </p:nvSpPr>
        <p:spPr bwMode="auto">
          <a:xfrm>
            <a:off x="1066800" y="4038600"/>
            <a:ext cx="60198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Confirmados:	</a:t>
            </a:r>
            <a:r>
              <a:rPr lang="es-ES" sz="2000" b="0">
                <a:solidFill>
                  <a:schemeClr val="tx1"/>
                </a:solidFill>
              </a:rPr>
              <a:t>208	63</a:t>
            </a:r>
          </a:p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Revocados:	</a:t>
            </a:r>
            <a:r>
              <a:rPr lang="es-ES" sz="2000" b="0">
                <a:solidFill>
                  <a:schemeClr val="tx1"/>
                </a:solidFill>
              </a:rPr>
              <a:t>60	18</a:t>
            </a:r>
          </a:p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Revocados Parcialmente:	</a:t>
            </a:r>
            <a:r>
              <a:rPr lang="es-ES" sz="2000" b="0">
                <a:solidFill>
                  <a:schemeClr val="tx1"/>
                </a:solidFill>
              </a:rPr>
              <a:t>29	9</a:t>
            </a:r>
          </a:p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Desestimados:</a:t>
            </a:r>
            <a:r>
              <a:rPr lang="es-ES" sz="2000" b="0">
                <a:solidFill>
                  <a:schemeClr val="tx1"/>
                </a:solidFill>
              </a:rPr>
              <a:t>	18	5</a:t>
            </a:r>
          </a:p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Rechazados</a:t>
            </a:r>
            <a:r>
              <a:rPr lang="es-ES" sz="2000"/>
              <a:t> </a:t>
            </a:r>
            <a:r>
              <a:rPr lang="es-ES" sz="2000">
                <a:solidFill>
                  <a:schemeClr val="tx1"/>
                </a:solidFill>
              </a:rPr>
              <a:t>:	</a:t>
            </a:r>
            <a:r>
              <a:rPr lang="es-ES" sz="2000" b="0">
                <a:solidFill>
                  <a:schemeClr val="tx1"/>
                </a:solidFill>
              </a:rPr>
              <a:t>9	3</a:t>
            </a:r>
          </a:p>
          <a:p>
            <a:pPr algn="l" eaLnBrk="0" hangingPunct="0">
              <a:spcBef>
                <a:spcPct val="50000"/>
              </a:spcBef>
              <a:tabLst>
                <a:tab pos="3810000" algn="r"/>
                <a:tab pos="4960938" algn="r"/>
              </a:tabLst>
            </a:pPr>
            <a:r>
              <a:rPr lang="es-ES" sz="2000">
                <a:solidFill>
                  <a:schemeClr val="tx1"/>
                </a:solidFill>
              </a:rPr>
              <a:t>Desistidos</a:t>
            </a:r>
            <a:r>
              <a:rPr lang="es-ES" sz="2000"/>
              <a:t> </a:t>
            </a:r>
            <a:r>
              <a:rPr lang="es-ES" sz="2000">
                <a:solidFill>
                  <a:schemeClr val="tx1"/>
                </a:solidFill>
              </a:rPr>
              <a:t>:</a:t>
            </a:r>
            <a:r>
              <a:rPr lang="es-ES" sz="2000" b="0">
                <a:solidFill>
                  <a:schemeClr val="tx1"/>
                </a:solidFill>
              </a:rPr>
              <a:t>	6	2</a:t>
            </a:r>
          </a:p>
        </p:txBody>
      </p:sp>
      <p:grpSp>
        <p:nvGrpSpPr>
          <p:cNvPr id="408600" name="Group 24"/>
          <p:cNvGrpSpPr>
            <a:grpSpLocks/>
          </p:cNvGrpSpPr>
          <p:nvPr/>
        </p:nvGrpSpPr>
        <p:grpSpPr bwMode="auto">
          <a:xfrm>
            <a:off x="762000" y="1173163"/>
            <a:ext cx="7848600" cy="2789237"/>
            <a:chOff x="480" y="739"/>
            <a:chExt cx="4944" cy="1757"/>
          </a:xfrm>
        </p:grpSpPr>
        <p:sp>
          <p:nvSpPr>
            <p:cNvPr id="408581" name="Text Box 5"/>
            <p:cNvSpPr txBox="1">
              <a:spLocks noChangeArrowheads="1"/>
            </p:cNvSpPr>
            <p:nvPr/>
          </p:nvSpPr>
          <p:spPr bwMode="auto">
            <a:xfrm>
              <a:off x="480" y="739"/>
              <a:ext cx="4896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45000"/>
                </a:spcBef>
              </a:pPr>
              <a:r>
                <a:rPr lang="es-ES_tradnl" sz="2400" u="sng">
                  <a:solidFill>
                    <a:schemeClr val="tx1"/>
                  </a:solidFill>
                </a:rPr>
                <a:t>Segunda instancia de apelación </a:t>
              </a:r>
            </a:p>
            <a:p>
              <a:pPr eaLnBrk="0" hangingPunct="0">
                <a:lnSpc>
                  <a:spcPct val="90000"/>
                </a:lnSpc>
                <a:spcBef>
                  <a:spcPct val="45000"/>
                </a:spcBef>
              </a:pPr>
              <a:r>
                <a:rPr lang="es-ES_tradnl" sz="2400">
                  <a:solidFill>
                    <a:schemeClr val="tx1"/>
                  </a:solidFill>
                </a:rPr>
                <a:t>Recursos Jerárquicos</a:t>
              </a:r>
            </a:p>
            <a:p>
              <a:pPr eaLnBrk="0" hangingPunct="0">
                <a:lnSpc>
                  <a:spcPct val="90000"/>
                </a:lnSpc>
              </a:pPr>
              <a:r>
                <a:rPr lang="es-ES_tradnl" sz="2000">
                  <a:solidFill>
                    <a:schemeClr val="tx1"/>
                  </a:solidFill>
                </a:rPr>
                <a:t>(al 30-SEP-03)</a:t>
              </a:r>
              <a:endParaRPr lang="es-ES_tradnl" sz="2000" b="0">
                <a:solidFill>
                  <a:schemeClr val="tx1"/>
                </a:solidFill>
              </a:endParaRPr>
            </a:p>
          </p:txBody>
        </p:sp>
        <p:grpSp>
          <p:nvGrpSpPr>
            <p:cNvPr id="408599" name="Group 23"/>
            <p:cNvGrpSpPr>
              <a:grpSpLocks/>
            </p:cNvGrpSpPr>
            <p:nvPr/>
          </p:nvGrpSpPr>
          <p:grpSpPr bwMode="auto">
            <a:xfrm>
              <a:off x="672" y="1536"/>
              <a:ext cx="4752" cy="960"/>
              <a:chOff x="672" y="1536"/>
              <a:chExt cx="4752" cy="960"/>
            </a:xfrm>
          </p:grpSpPr>
          <p:sp>
            <p:nvSpPr>
              <p:cNvPr id="408583" name="Rectangle 7"/>
              <p:cNvSpPr>
                <a:spLocks noChangeArrowheads="1"/>
              </p:cNvSpPr>
              <p:nvPr/>
            </p:nvSpPr>
            <p:spPr bwMode="auto">
              <a:xfrm>
                <a:off x="963" y="1536"/>
                <a:ext cx="8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>
                    <a:solidFill>
                      <a:schemeClr val="tx1"/>
                    </a:solidFill>
                  </a:rPr>
                  <a:t>Interpuestos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84" name="Rectangle 8"/>
              <p:cNvSpPr>
                <a:spLocks noChangeArrowheads="1"/>
              </p:cNvSpPr>
              <p:nvPr/>
            </p:nvSpPr>
            <p:spPr bwMode="auto">
              <a:xfrm>
                <a:off x="3000" y="1536"/>
                <a:ext cx="64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>
                    <a:solidFill>
                      <a:schemeClr val="tx1"/>
                    </a:solidFill>
                  </a:rPr>
                  <a:t>Resueltos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85" name="Rectangle 9"/>
              <p:cNvSpPr>
                <a:spLocks noChangeArrowheads="1"/>
              </p:cNvSpPr>
              <p:nvPr/>
            </p:nvSpPr>
            <p:spPr bwMode="auto">
              <a:xfrm>
                <a:off x="3858" y="1536"/>
                <a:ext cx="156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lang="es-ES" sz="2000">
                    <a:solidFill>
                      <a:schemeClr val="tx1"/>
                    </a:solidFill>
                  </a:rPr>
                  <a:t>En Proceso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86" name="Rectangle 10"/>
              <p:cNvSpPr>
                <a:spLocks noChangeArrowheads="1"/>
              </p:cNvSpPr>
              <p:nvPr/>
            </p:nvSpPr>
            <p:spPr bwMode="auto">
              <a:xfrm>
                <a:off x="1323" y="2170"/>
                <a:ext cx="2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 b="0">
                    <a:solidFill>
                      <a:schemeClr val="tx1"/>
                    </a:solidFill>
                  </a:rPr>
                  <a:t>342</a:t>
                </a:r>
              </a:p>
            </p:txBody>
          </p:sp>
          <p:sp>
            <p:nvSpPr>
              <p:cNvPr id="408587" name="Rectangle 11"/>
              <p:cNvSpPr>
                <a:spLocks noChangeArrowheads="1"/>
              </p:cNvSpPr>
              <p:nvPr/>
            </p:nvSpPr>
            <p:spPr bwMode="auto">
              <a:xfrm>
                <a:off x="2880" y="2170"/>
                <a:ext cx="2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 b="0">
                    <a:solidFill>
                      <a:schemeClr val="tx1"/>
                    </a:solidFill>
                  </a:rPr>
                  <a:t>330</a:t>
                </a:r>
              </a:p>
            </p:txBody>
          </p:sp>
          <p:sp>
            <p:nvSpPr>
              <p:cNvPr id="408588" name="Rectangle 12"/>
              <p:cNvSpPr>
                <a:spLocks noChangeArrowheads="1"/>
              </p:cNvSpPr>
              <p:nvPr/>
            </p:nvSpPr>
            <p:spPr bwMode="auto">
              <a:xfrm>
                <a:off x="4512" y="2160"/>
                <a:ext cx="16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MX" sz="2000" b="0">
                    <a:solidFill>
                      <a:schemeClr val="tx1"/>
                    </a:solidFill>
                  </a:rPr>
                  <a:t>12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89" name="Line 13"/>
              <p:cNvSpPr>
                <a:spLocks noChangeShapeType="1"/>
              </p:cNvSpPr>
              <p:nvPr/>
            </p:nvSpPr>
            <p:spPr bwMode="auto">
              <a:xfrm>
                <a:off x="672" y="2064"/>
                <a:ext cx="45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8590" name="Line 14"/>
              <p:cNvSpPr>
                <a:spLocks noChangeShapeType="1"/>
              </p:cNvSpPr>
              <p:nvPr/>
            </p:nvSpPr>
            <p:spPr bwMode="auto">
              <a:xfrm>
                <a:off x="672" y="2496"/>
                <a:ext cx="456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8591" name="Rectangle 15"/>
              <p:cNvSpPr>
                <a:spLocks noChangeArrowheads="1"/>
              </p:cNvSpPr>
              <p:nvPr/>
            </p:nvSpPr>
            <p:spPr bwMode="auto">
              <a:xfrm>
                <a:off x="2884" y="1776"/>
                <a:ext cx="23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>
                    <a:solidFill>
                      <a:schemeClr val="tx1"/>
                    </a:solidFill>
                  </a:rPr>
                  <a:t>No.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92" name="Rectangle 16"/>
              <p:cNvSpPr>
                <a:spLocks noChangeArrowheads="1"/>
              </p:cNvSpPr>
              <p:nvPr/>
            </p:nvSpPr>
            <p:spPr bwMode="auto">
              <a:xfrm>
                <a:off x="3600" y="1776"/>
                <a:ext cx="2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>
                    <a:solidFill>
                      <a:schemeClr val="tx1"/>
                    </a:solidFill>
                  </a:rPr>
                  <a:t>  %</a:t>
                </a:r>
                <a:endParaRPr lang="es-ES" sz="20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8593" name="Rectangle 17"/>
              <p:cNvSpPr>
                <a:spLocks noChangeArrowheads="1"/>
              </p:cNvSpPr>
              <p:nvPr/>
            </p:nvSpPr>
            <p:spPr bwMode="auto">
              <a:xfrm>
                <a:off x="3552" y="2160"/>
                <a:ext cx="28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eaLnBrk="0" hangingPunct="0"/>
                <a:r>
                  <a:rPr lang="es-ES" sz="2000" b="0">
                    <a:solidFill>
                      <a:schemeClr val="tx1"/>
                    </a:solidFill>
                  </a:rPr>
                  <a:t>   96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86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8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8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79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Text Box 2"/>
          <p:cNvSpPr txBox="1">
            <a:spLocks noChangeArrowheads="1"/>
          </p:cNvSpPr>
          <p:nvPr/>
        </p:nvSpPr>
        <p:spPr bwMode="auto">
          <a:xfrm>
            <a:off x="762000" y="425450"/>
            <a:ext cx="774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3600"/>
              <a:t>Superintendencia General del SIRESE</a:t>
            </a:r>
          </a:p>
        </p:txBody>
      </p:sp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609600" y="1196975"/>
            <a:ext cx="77724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45000"/>
              </a:spcBef>
            </a:pPr>
            <a:r>
              <a:rPr lang="es-ES_tradnl" sz="2400" u="sng">
                <a:solidFill>
                  <a:schemeClr val="tx1"/>
                </a:solidFill>
              </a:rPr>
              <a:t>Segunda instancia de apelación </a:t>
            </a:r>
          </a:p>
          <a:p>
            <a:pPr eaLnBrk="0" hangingPunct="0">
              <a:lnSpc>
                <a:spcPct val="90000"/>
              </a:lnSpc>
              <a:spcBef>
                <a:spcPct val="45000"/>
              </a:spcBef>
            </a:pPr>
            <a:r>
              <a:rPr lang="es-ES_tradnl" sz="2400">
                <a:solidFill>
                  <a:schemeClr val="tx1"/>
                </a:solidFill>
              </a:rPr>
              <a:t>Recursos Jerárquicos Resueltos por Año y Sector</a:t>
            </a:r>
          </a:p>
          <a:p>
            <a:pPr eaLnBrk="0" hangingPunct="0">
              <a:lnSpc>
                <a:spcPct val="90000"/>
              </a:lnSpc>
            </a:pPr>
            <a:r>
              <a:rPr lang="es-ES_tradnl" sz="2000">
                <a:solidFill>
                  <a:schemeClr val="tx1"/>
                </a:solidFill>
              </a:rPr>
              <a:t>(al 30-SEP-03)</a:t>
            </a:r>
            <a:endParaRPr lang="es-ES_tradnl" sz="2000" b="0">
              <a:solidFill>
                <a:schemeClr val="tx1"/>
              </a:solidFill>
            </a:endParaRPr>
          </a:p>
        </p:txBody>
      </p:sp>
      <p:grpSp>
        <p:nvGrpSpPr>
          <p:cNvPr id="409614" name="Group 14"/>
          <p:cNvGrpSpPr>
            <a:grpSpLocks/>
          </p:cNvGrpSpPr>
          <p:nvPr/>
        </p:nvGrpSpPr>
        <p:grpSpPr bwMode="auto">
          <a:xfrm>
            <a:off x="76200" y="2687638"/>
            <a:ext cx="9067800" cy="3168650"/>
            <a:chOff x="48" y="1693"/>
            <a:chExt cx="5712" cy="1996"/>
          </a:xfrm>
        </p:grpSpPr>
        <p:sp>
          <p:nvSpPr>
            <p:cNvPr id="409604" name="Text Box 4"/>
            <p:cNvSpPr txBox="1">
              <a:spLocks noChangeArrowheads="1"/>
            </p:cNvSpPr>
            <p:nvPr/>
          </p:nvSpPr>
          <p:spPr bwMode="auto">
            <a:xfrm>
              <a:off x="48" y="1714"/>
              <a:ext cx="5712" cy="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400">
                  <a:solidFill>
                    <a:schemeClr val="tx1"/>
                  </a:solidFill>
                </a:rPr>
                <a:t>Sector	</a:t>
              </a:r>
              <a:r>
                <a:rPr lang="es-ES_tradnl" sz="2200">
                  <a:solidFill>
                    <a:schemeClr val="tx1"/>
                  </a:solidFill>
                </a:rPr>
                <a:t>1997	1998	1999	2000	2001	2002	2003	Total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 b="0">
                  <a:solidFill>
                    <a:schemeClr val="tx1"/>
                  </a:solidFill>
                </a:rPr>
                <a:t>Electricidad	7	5	13	16	25	39	11	116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 b="0">
                  <a:solidFill>
                    <a:schemeClr val="tx1"/>
                  </a:solidFill>
                </a:rPr>
                <a:t>Hidrocarburos 	2	4	3	1	15	38	20	83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 b="0">
                  <a:solidFill>
                    <a:schemeClr val="tx1"/>
                  </a:solidFill>
                </a:rPr>
                <a:t>Saneamiento Básico 	0	1	5	2	2	3	6	19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 b="0">
                  <a:solidFill>
                    <a:schemeClr val="tx1"/>
                  </a:solidFill>
                </a:rPr>
                <a:t>Telecomunicaciones 	9	11	7	6	8	14	12	67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 b="0">
                  <a:solidFill>
                    <a:schemeClr val="tx1"/>
                  </a:solidFill>
                </a:rPr>
                <a:t>Transportes 	0	2	4	2	     4        15	18	45</a:t>
              </a:r>
            </a:p>
            <a:p>
              <a:pPr algn="l" eaLnBrk="0" hangingPunct="0">
                <a:lnSpc>
                  <a:spcPct val="90000"/>
                </a:lnSpc>
                <a:spcBef>
                  <a:spcPct val="45000"/>
                </a:spcBef>
                <a:tabLst>
                  <a:tab pos="3051175" algn="dec"/>
                  <a:tab pos="3852863" algn="dec"/>
                  <a:tab pos="4662488" algn="dec"/>
                  <a:tab pos="5472113" algn="dec"/>
                  <a:tab pos="6280150" algn="dec"/>
                  <a:tab pos="7089775" algn="dec"/>
                  <a:tab pos="7899400" algn="dec"/>
                  <a:tab pos="8783638" algn="dec"/>
                </a:tabLst>
              </a:pPr>
              <a:r>
                <a:rPr lang="es-ES_tradnl" sz="2200">
                  <a:solidFill>
                    <a:schemeClr val="tx1"/>
                  </a:solidFill>
                </a:rPr>
                <a:t>Total	18	23	32	27	54	109	67	330</a:t>
              </a:r>
            </a:p>
          </p:txBody>
        </p:sp>
        <p:sp>
          <p:nvSpPr>
            <p:cNvPr id="409605" name="Line 5"/>
            <p:cNvSpPr>
              <a:spLocks noChangeShapeType="1"/>
            </p:cNvSpPr>
            <p:nvPr/>
          </p:nvSpPr>
          <p:spPr bwMode="auto">
            <a:xfrm>
              <a:off x="61" y="1693"/>
              <a:ext cx="56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612" name="Line 12"/>
            <p:cNvSpPr>
              <a:spLocks noChangeShapeType="1"/>
            </p:cNvSpPr>
            <p:nvPr/>
          </p:nvSpPr>
          <p:spPr bwMode="auto">
            <a:xfrm>
              <a:off x="61" y="3430"/>
              <a:ext cx="56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613" name="Line 13"/>
            <p:cNvSpPr>
              <a:spLocks noChangeShapeType="1"/>
            </p:cNvSpPr>
            <p:nvPr/>
          </p:nvSpPr>
          <p:spPr bwMode="auto">
            <a:xfrm>
              <a:off x="61" y="2006"/>
              <a:ext cx="56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S_tradnl"/>
              <a:t>Corte Suprema de Justicia</a:t>
            </a:r>
          </a:p>
        </p:txBody>
      </p:sp>
      <p:grpSp>
        <p:nvGrpSpPr>
          <p:cNvPr id="614411" name="Group 11"/>
          <p:cNvGrpSpPr>
            <a:grpSpLocks/>
          </p:cNvGrpSpPr>
          <p:nvPr/>
        </p:nvGrpSpPr>
        <p:grpSpPr bwMode="auto">
          <a:xfrm>
            <a:off x="611188" y="955675"/>
            <a:ext cx="7772400" cy="4802188"/>
            <a:chOff x="385" y="602"/>
            <a:chExt cx="4896" cy="3025"/>
          </a:xfrm>
        </p:grpSpPr>
        <p:sp>
          <p:nvSpPr>
            <p:cNvPr id="614403" name="Text Box 3"/>
            <p:cNvSpPr txBox="1">
              <a:spLocks noChangeArrowheads="1"/>
            </p:cNvSpPr>
            <p:nvPr/>
          </p:nvSpPr>
          <p:spPr bwMode="auto">
            <a:xfrm>
              <a:off x="385" y="602"/>
              <a:ext cx="48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2400">
                  <a:solidFill>
                    <a:schemeClr val="tx1"/>
                  </a:solidFill>
                </a:rPr>
                <a:t>Contencioso Administrativo</a:t>
              </a:r>
            </a:p>
          </p:txBody>
        </p:sp>
        <p:sp>
          <p:nvSpPr>
            <p:cNvPr id="614404" name="Text Box 4"/>
            <p:cNvSpPr txBox="1">
              <a:spLocks noChangeArrowheads="1"/>
            </p:cNvSpPr>
            <p:nvPr/>
          </p:nvSpPr>
          <p:spPr bwMode="auto">
            <a:xfrm>
              <a:off x="2977" y="908"/>
              <a:ext cx="576" cy="2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30000"/>
                </a:spcBef>
              </a:pPr>
              <a:r>
                <a:rPr lang="es-ES" sz="2400">
                  <a:solidFill>
                    <a:schemeClr val="tx1"/>
                  </a:solidFill>
                </a:rPr>
                <a:t>#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2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8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2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7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MX" sz="2400" b="0">
                  <a:solidFill>
                    <a:schemeClr val="tx1"/>
                  </a:solidFill>
                </a:rPr>
                <a:t>8</a:t>
              </a:r>
              <a:endParaRPr lang="es-ES" sz="2400" b="0">
                <a:solidFill>
                  <a:schemeClr val="tx1"/>
                </a:solidFill>
              </a:endParaRPr>
            </a:p>
            <a:p>
              <a:pPr eaLnBrk="0" hangingPunct="0">
                <a:spcBef>
                  <a:spcPct val="30000"/>
                </a:spcBef>
              </a:pPr>
              <a:r>
                <a:rPr lang="es-MX" sz="2400" b="0">
                  <a:solidFill>
                    <a:schemeClr val="tx1"/>
                  </a:solidFill>
                </a:rPr>
                <a:t>12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MX" sz="2400" b="0">
                  <a:solidFill>
                    <a:schemeClr val="tx1"/>
                  </a:solidFill>
                </a:rPr>
                <a:t>10</a:t>
              </a: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614405" name="Text Box 5"/>
            <p:cNvSpPr txBox="1">
              <a:spLocks noChangeArrowheads="1"/>
            </p:cNvSpPr>
            <p:nvPr/>
          </p:nvSpPr>
          <p:spPr bwMode="auto">
            <a:xfrm>
              <a:off x="1633" y="908"/>
              <a:ext cx="1248" cy="2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30000"/>
                </a:spcBef>
              </a:pPr>
              <a:r>
                <a:rPr lang="es-ES" sz="2400">
                  <a:solidFill>
                    <a:schemeClr val="tx1"/>
                  </a:solidFill>
                </a:rPr>
                <a:t>Año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1997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1998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1999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2000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2001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2002</a:t>
              </a:r>
            </a:p>
            <a:p>
              <a:pPr eaLnBrk="0" hangingPunct="0">
                <a:spcBef>
                  <a:spcPct val="30000"/>
                </a:spcBef>
              </a:pPr>
              <a:r>
                <a:rPr lang="es-ES" sz="2400" b="0">
                  <a:solidFill>
                    <a:schemeClr val="tx1"/>
                  </a:solidFill>
                </a:rPr>
                <a:t> SEP 2003</a:t>
              </a:r>
            </a:p>
            <a:p>
              <a:pPr algn="l" eaLnBrk="0" hangingPunct="0">
                <a:spcBef>
                  <a:spcPct val="30000"/>
                </a:spcBef>
              </a:pPr>
              <a:endParaRPr lang="es-ES" sz="2400" b="0">
                <a:solidFill>
                  <a:schemeClr val="tx1"/>
                </a:solidFill>
              </a:endParaRPr>
            </a:p>
          </p:txBody>
        </p:sp>
        <p:sp>
          <p:nvSpPr>
            <p:cNvPr id="614406" name="Line 6"/>
            <p:cNvSpPr>
              <a:spLocks noChangeShapeType="1"/>
            </p:cNvSpPr>
            <p:nvPr/>
          </p:nvSpPr>
          <p:spPr bwMode="auto">
            <a:xfrm>
              <a:off x="1489" y="1196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4407" name="Line 7"/>
            <p:cNvSpPr>
              <a:spLocks noChangeShapeType="1"/>
            </p:cNvSpPr>
            <p:nvPr/>
          </p:nvSpPr>
          <p:spPr bwMode="auto">
            <a:xfrm>
              <a:off x="1474" y="3294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614408" name="Text Box 8"/>
            <p:cNvSpPr txBox="1">
              <a:spLocks noChangeArrowheads="1"/>
            </p:cNvSpPr>
            <p:nvPr/>
          </p:nvSpPr>
          <p:spPr bwMode="auto">
            <a:xfrm>
              <a:off x="1610" y="3339"/>
              <a:ext cx="24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  <a:tabLst>
                  <a:tab pos="2952750" algn="r"/>
                </a:tabLst>
              </a:pPr>
              <a:r>
                <a:rPr lang="es-ES" sz="2400">
                  <a:solidFill>
                    <a:schemeClr val="tx1"/>
                  </a:solidFill>
                </a:rPr>
                <a:t>       Total               49</a:t>
              </a:r>
            </a:p>
          </p:txBody>
        </p:sp>
      </p:grpSp>
      <p:sp>
        <p:nvSpPr>
          <p:cNvPr id="614409" name="Text Box 9"/>
          <p:cNvSpPr txBox="1">
            <a:spLocks noChangeArrowheads="1"/>
          </p:cNvSpPr>
          <p:nvPr/>
        </p:nvSpPr>
        <p:spPr bwMode="auto">
          <a:xfrm>
            <a:off x="358775" y="5783263"/>
            <a:ext cx="85344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900">
                <a:solidFill>
                  <a:schemeClr val="tx1"/>
                </a:solidFill>
              </a:rPr>
              <a:t>Han sido resueltos 26 de los 49 casos interpuestos ante la Corte Suprema de Justicia.  Trece han sido confirmados a favor del SIRESE, tres han sido confirmados parcialmente, ocho han sido rechazados y dos han sido desistidos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0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2362200"/>
            <a:ext cx="7239000" cy="1905000"/>
          </a:xfrm>
          <a:noFill/>
          <a:ln/>
        </p:spPr>
        <p:txBody>
          <a:bodyPr/>
          <a:lstStyle/>
          <a:p>
            <a:pPr algn="ctr"/>
            <a:r>
              <a:rPr lang="es-ES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Evolución del Sector de Electricidad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819400"/>
            <a:ext cx="7772400" cy="1143000"/>
          </a:xfrm>
          <a:noFill/>
          <a:ln/>
        </p:spPr>
        <p:txBody>
          <a:bodyPr/>
          <a:lstStyle/>
          <a:p>
            <a:r>
              <a:rPr lang="es-ES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Reforma del Estado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8498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-36513" y="1612900"/>
          <a:ext cx="9290051" cy="4867275"/>
        </p:xfrm>
        <a:graphic>
          <a:graphicData uri="http://schemas.openxmlformats.org/presentationml/2006/ole">
            <p:oleObj spid="_x0000_s618498" name="Gráfico" r:id="rId3" imgW="7505700" imgH="3933749" progId="Excel.Chart.8">
              <p:embed/>
            </p:oleObj>
          </a:graphicData>
        </a:graphic>
      </p:graphicFrame>
      <p:sp>
        <p:nvSpPr>
          <p:cNvPr id="618499" name="Text Box 3"/>
          <p:cNvSpPr txBox="1">
            <a:spLocks noChangeArrowheads="1"/>
          </p:cNvSpPr>
          <p:nvPr>
            <p:ph type="title"/>
          </p:nvPr>
        </p:nvSpPr>
        <p:spPr>
          <a:xfrm>
            <a:off x="685800" y="76200"/>
            <a:ext cx="7772400" cy="1311275"/>
          </a:xfrm>
          <a:noFill/>
          <a:ln/>
        </p:spPr>
        <p:txBody>
          <a:bodyPr/>
          <a:lstStyle/>
          <a:p>
            <a:r>
              <a:rPr lang="es-MX" sz="4000" b="1">
                <a:latin typeface="Times New Roman" charset="0"/>
              </a:rPr>
              <a:t>Potencia, Demanda y</a:t>
            </a:r>
            <a:br>
              <a:rPr lang="es-MX" sz="4000" b="1">
                <a:latin typeface="Times New Roman" charset="0"/>
              </a:rPr>
            </a:br>
            <a:r>
              <a:rPr lang="es-MX" sz="4000" b="1">
                <a:latin typeface="Times New Roman" charset="0"/>
              </a:rPr>
              <a:t>Reserva en el SIN</a:t>
            </a:r>
            <a:endParaRPr lang="es-ES" sz="4000" b="1">
              <a:latin typeface="Times New Roman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8498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series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8498">
                                            <p:oleChartEl type="series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series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8498">
                                            <p:oleChartEl type="series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series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8498">
                                            <p:oleChartEl type="series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series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8498">
                                            <p:oleChartEl type="series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98">
                                            <p:oleChartEl type="series" lvl="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8498">
                                            <p:oleChartEl type="series" lvl="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18498" grpId="0" bld="series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00013"/>
            <a:ext cx="7772400" cy="1311276"/>
          </a:xfrm>
        </p:spPr>
        <p:txBody>
          <a:bodyPr/>
          <a:lstStyle/>
          <a:p>
            <a:r>
              <a:rPr lang="es-ES" sz="4000" b="1">
                <a:latin typeface="Times New Roman" charset="0"/>
              </a:rPr>
              <a:t>Evolución Número de</a:t>
            </a:r>
            <a:br>
              <a:rPr lang="es-ES" sz="4000" b="1">
                <a:latin typeface="Times New Roman" charset="0"/>
              </a:rPr>
            </a:br>
            <a:r>
              <a:rPr lang="es-ES" sz="4000" b="1">
                <a:latin typeface="Times New Roman" charset="0"/>
              </a:rPr>
              <a:t>Usuarios Electricidad</a:t>
            </a:r>
          </a:p>
        </p:txBody>
      </p:sp>
      <p:graphicFrame>
        <p:nvGraphicFramePr>
          <p:cNvPr id="619523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019175"/>
          <a:ext cx="9144000" cy="5830888"/>
        </p:xfrm>
        <a:graphic>
          <a:graphicData uri="http://schemas.openxmlformats.org/presentationml/2006/ole">
            <p:oleObj spid="_x0000_s619523" name="Gráfico" r:id="rId3" imgW="4848149" imgH="3505200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9523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9523">
                                            <p:oleChartEl type="ptInSeries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9523">
                                            <p:oleChartEl type="ptInSeries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9523">
                                            <p:oleChartEl type="ptInSeries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9523">
                                            <p:oleChartEl type="ptInSeries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9523">
                                            <p:oleChartEl type="ptInSeries" lvl="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9523">
                                            <p:oleChartEl type="ptInSeries" lvl="6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9523">
                                            <p:oleChartEl type="ptInSeries" lvl="7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3">
                                            <p:oleChartEl type="ptInSeries" lvl="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9523">
                                            <p:oleChartEl type="ptInSeries" lvl="8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19523" grpId="0" bld="seriesEl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00013"/>
            <a:ext cx="8569325" cy="1311276"/>
          </a:xfrm>
        </p:spPr>
        <p:txBody>
          <a:bodyPr/>
          <a:lstStyle/>
          <a:p>
            <a:r>
              <a:rPr lang="es-ES" sz="4000" b="1">
                <a:latin typeface="Times New Roman" charset="0"/>
              </a:rPr>
              <a:t>Evolución Precios Spot en el Mercado Eléctrico Mayorista</a:t>
            </a:r>
          </a:p>
        </p:txBody>
      </p:sp>
      <p:pic>
        <p:nvPicPr>
          <p:cNvPr id="621573" name="Picture 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44675"/>
            <a:ext cx="9144000" cy="3116263"/>
          </a:xfrm>
          <a:noFill/>
          <a:ln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1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1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1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1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69325" cy="701675"/>
          </a:xfrm>
        </p:spPr>
        <p:txBody>
          <a:bodyPr/>
          <a:lstStyle/>
          <a:p>
            <a:r>
              <a:rPr lang="es-ES" sz="4000" b="1">
                <a:latin typeface="Times New Roman" charset="0"/>
              </a:rPr>
              <a:t>Tarifas Promedio de Distribución</a:t>
            </a:r>
          </a:p>
        </p:txBody>
      </p:sp>
      <p:graphicFrame>
        <p:nvGraphicFramePr>
          <p:cNvPr id="623644" name="Object 28"/>
          <p:cNvGraphicFramePr>
            <a:graphicFrameLocks noChangeAspect="1"/>
          </p:cNvGraphicFramePr>
          <p:nvPr>
            <p:ph idx="1"/>
          </p:nvPr>
        </p:nvGraphicFramePr>
        <p:xfrm>
          <a:off x="144463" y="476250"/>
          <a:ext cx="8820150" cy="6376988"/>
        </p:xfrm>
        <a:graphic>
          <a:graphicData uri="http://schemas.openxmlformats.org/presentationml/2006/ole">
            <p:oleObj spid="_x0000_s623644" name="Gráfico" r:id="rId3" imgW="4848149" imgH="3505200" progId="Excel.Char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3644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23644">
                                            <p:oleChartEl type="series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23644">
                                            <p:oleChartEl type="series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3644">
                                            <p:oleChartEl type="series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23644">
                                            <p:oleChartEl type="series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3644">
                                            <p:oleChartEl type="series" lvl="5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23644">
                                            <p:oleChartEl type="series" lvl="6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44">
                                            <p:oleChartEl type="series" lvl="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3644">
                                            <p:oleChartEl type="series" lvl="7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623644" grpId="0" uiExpand="1" bld="series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Freeform 2"/>
          <p:cNvSpPr>
            <a:spLocks/>
          </p:cNvSpPr>
          <p:nvPr/>
        </p:nvSpPr>
        <p:spPr bwMode="invGray">
          <a:xfrm>
            <a:off x="2743200" y="1295400"/>
            <a:ext cx="3702050" cy="3946525"/>
          </a:xfrm>
          <a:custGeom>
            <a:avLst/>
            <a:gdLst/>
            <a:ahLst/>
            <a:cxnLst>
              <a:cxn ang="0">
                <a:pos x="266" y="210"/>
              </a:cxn>
              <a:cxn ang="0">
                <a:pos x="742" y="9"/>
              </a:cxn>
              <a:cxn ang="0">
                <a:pos x="732" y="346"/>
              </a:cxn>
              <a:cxn ang="0">
                <a:pos x="1027" y="523"/>
              </a:cxn>
              <a:cxn ang="0">
                <a:pos x="1513" y="654"/>
              </a:cxn>
              <a:cxn ang="0">
                <a:pos x="1720" y="938"/>
              </a:cxn>
              <a:cxn ang="0">
                <a:pos x="1730" y="994"/>
              </a:cxn>
              <a:cxn ang="0">
                <a:pos x="2184" y="1137"/>
              </a:cxn>
              <a:cxn ang="0">
                <a:pos x="2301" y="1401"/>
              </a:cxn>
              <a:cxn ang="0">
                <a:pos x="2331" y="1778"/>
              </a:cxn>
              <a:cxn ang="0">
                <a:pos x="2228" y="1782"/>
              </a:cxn>
              <a:cxn ang="0">
                <a:pos x="1801" y="1754"/>
              </a:cxn>
              <a:cxn ang="0">
                <a:pos x="1554" y="2120"/>
              </a:cxn>
              <a:cxn ang="0">
                <a:pos x="1417" y="2267"/>
              </a:cxn>
              <a:cxn ang="0">
                <a:pos x="1132" y="2460"/>
              </a:cxn>
              <a:cxn ang="0">
                <a:pos x="870" y="2282"/>
              </a:cxn>
              <a:cxn ang="0">
                <a:pos x="607" y="2408"/>
              </a:cxn>
              <a:cxn ang="0">
                <a:pos x="496" y="2460"/>
              </a:cxn>
              <a:cxn ang="0">
                <a:pos x="293" y="2061"/>
              </a:cxn>
              <a:cxn ang="0">
                <a:pos x="252" y="1684"/>
              </a:cxn>
              <a:cxn ang="0">
                <a:pos x="165" y="1411"/>
              </a:cxn>
              <a:cxn ang="0">
                <a:pos x="215" y="1427"/>
              </a:cxn>
              <a:cxn ang="0">
                <a:pos x="246" y="1324"/>
              </a:cxn>
              <a:cxn ang="0">
                <a:pos x="237" y="1302"/>
              </a:cxn>
              <a:cxn ang="0">
                <a:pos x="212" y="1423"/>
              </a:cxn>
              <a:cxn ang="0">
                <a:pos x="128" y="1333"/>
              </a:cxn>
              <a:cxn ang="0">
                <a:pos x="29" y="1271"/>
              </a:cxn>
              <a:cxn ang="0">
                <a:pos x="16" y="1225"/>
              </a:cxn>
              <a:cxn ang="0">
                <a:pos x="32" y="1118"/>
              </a:cxn>
              <a:cxn ang="0">
                <a:pos x="106" y="1149"/>
              </a:cxn>
              <a:cxn ang="0">
                <a:pos x="193" y="1258"/>
              </a:cxn>
              <a:cxn ang="0">
                <a:pos x="141" y="966"/>
              </a:cxn>
              <a:cxn ang="0">
                <a:pos x="203" y="747"/>
              </a:cxn>
              <a:cxn ang="0">
                <a:pos x="161" y="510"/>
              </a:cxn>
            </a:cxnLst>
            <a:rect l="0" t="0" r="r" b="b"/>
            <a:pathLst>
              <a:path w="2332" h="2486">
                <a:moveTo>
                  <a:pt x="13" y="234"/>
                </a:moveTo>
                <a:lnTo>
                  <a:pt x="266" y="210"/>
                </a:lnTo>
                <a:lnTo>
                  <a:pt x="648" y="0"/>
                </a:lnTo>
                <a:lnTo>
                  <a:pt x="742" y="9"/>
                </a:lnTo>
                <a:lnTo>
                  <a:pt x="705" y="211"/>
                </a:lnTo>
                <a:lnTo>
                  <a:pt x="732" y="346"/>
                </a:lnTo>
                <a:lnTo>
                  <a:pt x="836" y="456"/>
                </a:lnTo>
                <a:lnTo>
                  <a:pt x="1027" y="523"/>
                </a:lnTo>
                <a:lnTo>
                  <a:pt x="1254" y="621"/>
                </a:lnTo>
                <a:lnTo>
                  <a:pt x="1513" y="654"/>
                </a:lnTo>
                <a:lnTo>
                  <a:pt x="1601" y="696"/>
                </a:lnTo>
                <a:lnTo>
                  <a:pt x="1720" y="938"/>
                </a:lnTo>
                <a:lnTo>
                  <a:pt x="1682" y="930"/>
                </a:lnTo>
                <a:lnTo>
                  <a:pt x="1730" y="994"/>
                </a:lnTo>
                <a:lnTo>
                  <a:pt x="1772" y="1137"/>
                </a:lnTo>
                <a:lnTo>
                  <a:pt x="2184" y="1137"/>
                </a:lnTo>
                <a:lnTo>
                  <a:pt x="2213" y="1313"/>
                </a:lnTo>
                <a:lnTo>
                  <a:pt x="2301" y="1401"/>
                </a:lnTo>
                <a:lnTo>
                  <a:pt x="2268" y="1753"/>
                </a:lnTo>
                <a:lnTo>
                  <a:pt x="2331" y="1778"/>
                </a:lnTo>
                <a:lnTo>
                  <a:pt x="2219" y="1844"/>
                </a:lnTo>
                <a:lnTo>
                  <a:pt x="2228" y="1782"/>
                </a:lnTo>
                <a:lnTo>
                  <a:pt x="2037" y="1695"/>
                </a:lnTo>
                <a:lnTo>
                  <a:pt x="1801" y="1754"/>
                </a:lnTo>
                <a:lnTo>
                  <a:pt x="1643" y="1917"/>
                </a:lnTo>
                <a:lnTo>
                  <a:pt x="1554" y="2120"/>
                </a:lnTo>
                <a:lnTo>
                  <a:pt x="1514" y="2306"/>
                </a:lnTo>
                <a:lnTo>
                  <a:pt x="1417" y="2267"/>
                </a:lnTo>
                <a:lnTo>
                  <a:pt x="1205" y="2274"/>
                </a:lnTo>
                <a:lnTo>
                  <a:pt x="1132" y="2460"/>
                </a:lnTo>
                <a:lnTo>
                  <a:pt x="1037" y="2298"/>
                </a:lnTo>
                <a:lnTo>
                  <a:pt x="870" y="2282"/>
                </a:lnTo>
                <a:lnTo>
                  <a:pt x="702" y="2300"/>
                </a:lnTo>
                <a:lnTo>
                  <a:pt x="607" y="2408"/>
                </a:lnTo>
                <a:lnTo>
                  <a:pt x="576" y="2485"/>
                </a:lnTo>
                <a:lnTo>
                  <a:pt x="496" y="2460"/>
                </a:lnTo>
                <a:lnTo>
                  <a:pt x="383" y="2260"/>
                </a:lnTo>
                <a:lnTo>
                  <a:pt x="293" y="2061"/>
                </a:lnTo>
                <a:lnTo>
                  <a:pt x="299" y="1900"/>
                </a:lnTo>
                <a:lnTo>
                  <a:pt x="252" y="1684"/>
                </a:lnTo>
                <a:lnTo>
                  <a:pt x="169" y="1517"/>
                </a:lnTo>
                <a:lnTo>
                  <a:pt x="165" y="1411"/>
                </a:lnTo>
                <a:lnTo>
                  <a:pt x="134" y="1398"/>
                </a:lnTo>
                <a:lnTo>
                  <a:pt x="215" y="1427"/>
                </a:lnTo>
                <a:lnTo>
                  <a:pt x="252" y="1355"/>
                </a:lnTo>
                <a:lnTo>
                  <a:pt x="246" y="1324"/>
                </a:lnTo>
                <a:lnTo>
                  <a:pt x="184" y="1240"/>
                </a:lnTo>
                <a:lnTo>
                  <a:pt x="237" y="1302"/>
                </a:lnTo>
                <a:lnTo>
                  <a:pt x="256" y="1361"/>
                </a:lnTo>
                <a:lnTo>
                  <a:pt x="212" y="1423"/>
                </a:lnTo>
                <a:lnTo>
                  <a:pt x="137" y="1392"/>
                </a:lnTo>
                <a:lnTo>
                  <a:pt x="128" y="1333"/>
                </a:lnTo>
                <a:lnTo>
                  <a:pt x="85" y="1287"/>
                </a:lnTo>
                <a:lnTo>
                  <a:pt x="29" y="1271"/>
                </a:lnTo>
                <a:lnTo>
                  <a:pt x="0" y="1256"/>
                </a:lnTo>
                <a:lnTo>
                  <a:pt x="16" y="1225"/>
                </a:lnTo>
                <a:lnTo>
                  <a:pt x="40" y="1184"/>
                </a:lnTo>
                <a:lnTo>
                  <a:pt x="32" y="1118"/>
                </a:lnTo>
                <a:lnTo>
                  <a:pt x="75" y="1118"/>
                </a:lnTo>
                <a:lnTo>
                  <a:pt x="106" y="1149"/>
                </a:lnTo>
                <a:lnTo>
                  <a:pt x="138" y="1190"/>
                </a:lnTo>
                <a:lnTo>
                  <a:pt x="193" y="1258"/>
                </a:lnTo>
                <a:lnTo>
                  <a:pt x="173" y="1113"/>
                </a:lnTo>
                <a:lnTo>
                  <a:pt x="141" y="966"/>
                </a:lnTo>
                <a:lnTo>
                  <a:pt x="170" y="887"/>
                </a:lnTo>
                <a:lnTo>
                  <a:pt x="203" y="747"/>
                </a:lnTo>
                <a:lnTo>
                  <a:pt x="168" y="642"/>
                </a:lnTo>
                <a:lnTo>
                  <a:pt x="161" y="510"/>
                </a:lnTo>
                <a:lnTo>
                  <a:pt x="13" y="234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25400" cap="rnd" cmpd="sng"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Front">
              <a:rot lat="20099999" lon="3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>
            <a:flatTx/>
          </a:bodyPr>
          <a:lstStyle/>
          <a:p>
            <a:endParaRPr lang="es-ES"/>
          </a:p>
        </p:txBody>
      </p:sp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50974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" sz="2400">
                <a:latin typeface="Tahoma" pitchFamily="34" charset="0"/>
              </a:rPr>
              <a:t>Superintendencia General</a:t>
            </a:r>
          </a:p>
          <a:p>
            <a:pPr eaLnBrk="0" hangingPunct="0"/>
            <a:r>
              <a:rPr lang="es-ES" sz="2400">
                <a:latin typeface="Tahoma" pitchFamily="34" charset="0"/>
              </a:rPr>
              <a:t>Sistema de Regulación Sectorial</a:t>
            </a:r>
            <a:endParaRPr lang="es-ES" sz="2400" b="0">
              <a:latin typeface="Tahoma" pitchFamily="34" charset="0"/>
            </a:endParaRPr>
          </a:p>
        </p:txBody>
      </p:sp>
      <p:sp>
        <p:nvSpPr>
          <p:cNvPr id="620548" name="Text Box 4"/>
          <p:cNvSpPr txBox="1">
            <a:spLocks noChangeArrowheads="1"/>
          </p:cNvSpPr>
          <p:nvPr/>
        </p:nvSpPr>
        <p:spPr bwMode="auto">
          <a:xfrm>
            <a:off x="1066800" y="5829300"/>
            <a:ext cx="7696200" cy="396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45000"/>
              </a:spcBef>
            </a:pPr>
            <a:r>
              <a:rPr lang="es-MX" sz="2000" i="1"/>
              <a:t>Claude Bessé Arze</a:t>
            </a:r>
            <a:endParaRPr lang="es-ES" sz="1600" b="0" i="1"/>
          </a:p>
        </p:txBody>
      </p:sp>
      <p:sp>
        <p:nvSpPr>
          <p:cNvPr id="620549" name="Text Box 5"/>
          <p:cNvSpPr txBox="1">
            <a:spLocks noChangeArrowheads="1"/>
          </p:cNvSpPr>
          <p:nvPr/>
        </p:nvSpPr>
        <p:spPr bwMode="auto">
          <a:xfrm>
            <a:off x="0" y="5829300"/>
            <a:ext cx="4191000" cy="396875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45000"/>
              </a:spcBef>
            </a:pPr>
            <a:r>
              <a:rPr lang="es-ES" sz="2000" i="1"/>
              <a:t>Buenos Aires, noviembre 2003</a:t>
            </a:r>
          </a:p>
        </p:txBody>
      </p:sp>
      <p:sp>
        <p:nvSpPr>
          <p:cNvPr id="620550" name="Rectangle 6"/>
          <p:cNvSpPr>
            <a:spLocks noChangeArrowheads="1"/>
          </p:cNvSpPr>
          <p:nvPr/>
        </p:nvSpPr>
        <p:spPr bwMode="auto">
          <a:xfrm>
            <a:off x="1066800" y="2243138"/>
            <a:ext cx="7010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3600" b="0">
                <a:latin typeface="Arial Black" pitchFamily="34" charset="0"/>
              </a:rPr>
              <a:t>Para mayor información visite nuestra pagina Web</a:t>
            </a:r>
          </a:p>
          <a:p>
            <a:r>
              <a:rPr lang="es-ES" sz="3600" b="0">
                <a:latin typeface="Arial Black" pitchFamily="34" charset="0"/>
              </a:rPr>
              <a:t/>
            </a:r>
            <a:br>
              <a:rPr lang="es-ES" sz="3600" b="0">
                <a:latin typeface="Arial Black" pitchFamily="34" charset="0"/>
              </a:rPr>
            </a:br>
            <a:r>
              <a:rPr lang="es-ES" sz="4400" b="0">
                <a:solidFill>
                  <a:schemeClr val="hlink"/>
                </a:solidFill>
                <a:latin typeface="Arial Black" pitchFamily="34" charset="0"/>
              </a:rPr>
              <a:t>www.sirese.gov.bo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20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20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205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205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50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ChangeArrowheads="1"/>
          </p:cNvSpPr>
          <p:nvPr/>
        </p:nvSpPr>
        <p:spPr bwMode="auto">
          <a:xfrm>
            <a:off x="1219200" y="1641475"/>
            <a:ext cx="6858000" cy="439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371475" indent="-371475" algn="l" defTabSz="419100" eaLnBrk="0" hangingPunct="0">
              <a:spcBef>
                <a:spcPct val="20000"/>
              </a:spcBef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400" b="0">
                <a:solidFill>
                  <a:schemeClr val="tx1"/>
                </a:solidFill>
              </a:rPr>
              <a:t>Las reglas no se cumplian</a:t>
            </a:r>
          </a:p>
          <a:p>
            <a:pPr marL="371475" indent="-371475" algn="l" defTabSz="419100" eaLnBrk="0" hangingPunct="0">
              <a:spcBef>
                <a:spcPct val="20000"/>
              </a:spcBef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400" b="0">
                <a:solidFill>
                  <a:schemeClr val="tx1"/>
                </a:solidFill>
              </a:rPr>
              <a:t>Decisiones no podían ser apeladas</a:t>
            </a:r>
          </a:p>
          <a:p>
            <a:pPr marL="371475" indent="-371475" algn="l" defTabSz="419100" eaLnBrk="0" hangingPunct="0">
              <a:spcBef>
                <a:spcPct val="20000"/>
              </a:spcBef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400" b="0">
                <a:solidFill>
                  <a:schemeClr val="tx1"/>
                </a:solidFill>
              </a:rPr>
              <a:t>Distorsiones de mercado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Subsidios cruzados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Ineficiente administración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Ingerencias/presiones políticas</a:t>
            </a:r>
          </a:p>
          <a:p>
            <a:pPr marL="371475" indent="-371475" algn="l" defTabSz="419100" eaLnBrk="0" hangingPunct="0">
              <a:spcBef>
                <a:spcPct val="20000"/>
              </a:spcBef>
              <a:buSzPct val="85000"/>
              <a:buFont typeface="Wingdings 3" pitchFamily="18" charset="2"/>
              <a:buBlip>
                <a:blip r:embed="rId4"/>
              </a:buBlip>
            </a:pPr>
            <a:r>
              <a:rPr lang="es-ES" sz="2400" b="0">
                <a:solidFill>
                  <a:schemeClr val="tx1"/>
                </a:solidFill>
              </a:rPr>
              <a:t>Presión de los consumidores/votantes daba lugar a: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Tarifas inadecuadas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Mala calidad de los servicios</a:t>
            </a:r>
          </a:p>
          <a:p>
            <a:pPr marL="952500" lvl="1" indent="-390525" algn="l" defTabSz="419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s-ES" sz="2400" b="0">
                <a:solidFill>
                  <a:schemeClr val="tx1"/>
                </a:solidFill>
              </a:rPr>
              <a:t>Inversión deficiente</a:t>
            </a:r>
          </a:p>
        </p:txBody>
      </p:sp>
      <p:sp>
        <p:nvSpPr>
          <p:cNvPr id="455683" name="Rectangle 3"/>
          <p:cNvSpPr>
            <a:spLocks noChangeArrowheads="1"/>
          </p:cNvSpPr>
          <p:nvPr/>
        </p:nvSpPr>
        <p:spPr bwMode="auto">
          <a:xfrm>
            <a:off x="2057400" y="6858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/>
              <a:t>El Estado antes de la Reforma</a:t>
            </a:r>
            <a:endParaRPr lang="es-ES"/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5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5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5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5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5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5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5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5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5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5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5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5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5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5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5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5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56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56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56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56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2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6706" name="Group 2"/>
          <p:cNvGrpSpPr>
            <a:grpSpLocks/>
          </p:cNvGrpSpPr>
          <p:nvPr/>
        </p:nvGrpSpPr>
        <p:grpSpPr bwMode="auto">
          <a:xfrm>
            <a:off x="5105400" y="1768475"/>
            <a:ext cx="3263900" cy="4784725"/>
            <a:chOff x="3456" y="1114"/>
            <a:chExt cx="2056" cy="3014"/>
          </a:xfrm>
        </p:grpSpPr>
        <p:graphicFrame>
          <p:nvGraphicFramePr>
            <p:cNvPr id="456707" name="Object 3"/>
            <p:cNvGraphicFramePr>
              <a:graphicFrameLocks noChangeAspect="1"/>
            </p:cNvGraphicFramePr>
            <p:nvPr/>
          </p:nvGraphicFramePr>
          <p:xfrm>
            <a:off x="4080" y="1450"/>
            <a:ext cx="773" cy="480"/>
          </p:xfrm>
          <a:graphic>
            <a:graphicData uri="http://schemas.openxmlformats.org/presentationml/2006/ole">
              <p:oleObj spid="_x0000_s456707" name="Imagen" r:id="rId5" imgW="5806800" imgH="3009240" progId="MS_ClipArt_Gallery.2">
                <p:embed/>
              </p:oleObj>
            </a:graphicData>
          </a:graphic>
        </p:graphicFrame>
        <p:graphicFrame>
          <p:nvGraphicFramePr>
            <p:cNvPr id="456708" name="Object 4"/>
            <p:cNvGraphicFramePr>
              <a:graphicFrameLocks noChangeAspect="1"/>
            </p:cNvGraphicFramePr>
            <p:nvPr/>
          </p:nvGraphicFramePr>
          <p:xfrm>
            <a:off x="4128" y="2410"/>
            <a:ext cx="720" cy="384"/>
          </p:xfrm>
          <a:graphic>
            <a:graphicData uri="http://schemas.openxmlformats.org/presentationml/2006/ole">
              <p:oleObj spid="_x0000_s456708" name="Imagen" r:id="rId6" imgW="5738400" imgH="4030200" progId="MS_ClipArt_Gallery.2">
                <p:embed/>
              </p:oleObj>
            </a:graphicData>
          </a:graphic>
        </p:graphicFrame>
        <p:graphicFrame>
          <p:nvGraphicFramePr>
            <p:cNvPr id="456709" name="Object 5"/>
            <p:cNvGraphicFramePr>
              <a:graphicFrameLocks noChangeAspect="1"/>
            </p:cNvGraphicFramePr>
            <p:nvPr/>
          </p:nvGraphicFramePr>
          <p:xfrm>
            <a:off x="4128" y="3274"/>
            <a:ext cx="689" cy="384"/>
          </p:xfrm>
          <a:graphic>
            <a:graphicData uri="http://schemas.openxmlformats.org/presentationml/2006/ole">
              <p:oleObj spid="_x0000_s456709" name="Imagen" r:id="rId7" imgW="1399320" imgH="999360" progId="MS_ClipArt_Gallery.2">
                <p:embed/>
              </p:oleObj>
            </a:graphicData>
          </a:graphic>
        </p:graphicFrame>
        <p:sp>
          <p:nvSpPr>
            <p:cNvPr id="456710" name="Text Box 6"/>
            <p:cNvSpPr txBox="1">
              <a:spLocks noChangeArrowheads="1"/>
            </p:cNvSpPr>
            <p:nvPr/>
          </p:nvSpPr>
          <p:spPr bwMode="auto">
            <a:xfrm>
              <a:off x="3696" y="1114"/>
              <a:ext cx="158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s-ES_tradnl" sz="2400" u="sng">
                  <a:solidFill>
                    <a:schemeClr val="tx1"/>
                  </a:solidFill>
                </a:rPr>
                <a:t>Nueva Estructura</a:t>
              </a:r>
              <a:endParaRPr lang="es-ES_tradnl" sz="2400" b="0">
                <a:solidFill>
                  <a:schemeClr val="tx1"/>
                </a:solidFill>
              </a:endParaRPr>
            </a:p>
          </p:txBody>
        </p:sp>
        <p:sp>
          <p:nvSpPr>
            <p:cNvPr id="456711" name="Text Box 7"/>
            <p:cNvSpPr txBox="1">
              <a:spLocks noChangeArrowheads="1"/>
            </p:cNvSpPr>
            <p:nvPr/>
          </p:nvSpPr>
          <p:spPr bwMode="auto">
            <a:xfrm>
              <a:off x="3456" y="1930"/>
              <a:ext cx="205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 defTabSz="762000" eaLnBrk="0" hangingPunct="0"/>
              <a:r>
                <a:rPr lang="es-ES_tradnl" sz="2400" b="0">
                  <a:solidFill>
                    <a:schemeClr val="tx1"/>
                  </a:solidFill>
                </a:rPr>
                <a:t>Sector Privado Productor</a:t>
              </a:r>
            </a:p>
          </p:txBody>
        </p:sp>
        <p:sp>
          <p:nvSpPr>
            <p:cNvPr id="456712" name="Text Box 8"/>
            <p:cNvSpPr txBox="1">
              <a:spLocks noChangeArrowheads="1"/>
            </p:cNvSpPr>
            <p:nvPr/>
          </p:nvSpPr>
          <p:spPr bwMode="auto">
            <a:xfrm>
              <a:off x="3744" y="2746"/>
              <a:ext cx="147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 defTabSz="762000" eaLnBrk="0" hangingPunct="0"/>
              <a:r>
                <a:rPr lang="es-ES_tradnl" sz="2400" b="0">
                  <a:solidFill>
                    <a:schemeClr val="tx1"/>
                  </a:solidFill>
                </a:rPr>
                <a:t>Estado Normador</a:t>
              </a:r>
            </a:p>
          </p:txBody>
        </p:sp>
        <p:sp>
          <p:nvSpPr>
            <p:cNvPr id="456713" name="Text Box 9"/>
            <p:cNvSpPr txBox="1">
              <a:spLocks noChangeArrowheads="1"/>
            </p:cNvSpPr>
            <p:nvPr/>
          </p:nvSpPr>
          <p:spPr bwMode="auto">
            <a:xfrm>
              <a:off x="3648" y="3610"/>
              <a:ext cx="1644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s-ES_tradnl" sz="2400" b="0">
                  <a:solidFill>
                    <a:schemeClr val="tx1"/>
                  </a:solidFill>
                </a:rPr>
                <a:t>Entidad Reguladora</a:t>
              </a:r>
            </a:p>
            <a:p>
              <a:pPr defTabSz="762000" eaLnBrk="0" hangingPunct="0"/>
              <a:r>
                <a:rPr lang="es-ES_tradnl" sz="2400" b="0">
                  <a:solidFill>
                    <a:schemeClr val="tx1"/>
                  </a:solidFill>
                </a:rPr>
                <a:t> Independiente</a:t>
              </a:r>
            </a:p>
          </p:txBody>
        </p:sp>
      </p:grpSp>
      <p:grpSp>
        <p:nvGrpSpPr>
          <p:cNvPr id="456714" name="Group 10"/>
          <p:cNvGrpSpPr>
            <a:grpSpLocks/>
          </p:cNvGrpSpPr>
          <p:nvPr/>
        </p:nvGrpSpPr>
        <p:grpSpPr bwMode="auto">
          <a:xfrm>
            <a:off x="3581400" y="3733800"/>
            <a:ext cx="1447800" cy="1600200"/>
            <a:chOff x="2496" y="2170"/>
            <a:chExt cx="912" cy="1008"/>
          </a:xfrm>
        </p:grpSpPr>
        <p:sp>
          <p:nvSpPr>
            <p:cNvPr id="456715" name="Freeform 11"/>
            <p:cNvSpPr>
              <a:spLocks/>
            </p:cNvSpPr>
            <p:nvPr/>
          </p:nvSpPr>
          <p:spPr bwMode="auto">
            <a:xfrm rot="-221283">
              <a:off x="2496" y="2170"/>
              <a:ext cx="912" cy="31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24" y="144"/>
                </a:cxn>
                <a:cxn ang="0">
                  <a:pos x="1008" y="0"/>
                </a:cxn>
              </a:cxnLst>
              <a:rect l="0" t="0" r="r" b="b"/>
              <a:pathLst>
                <a:path w="1008" h="168">
                  <a:moveTo>
                    <a:pt x="0" y="144"/>
                  </a:moveTo>
                  <a:cubicBezTo>
                    <a:pt x="228" y="156"/>
                    <a:pt x="456" y="168"/>
                    <a:pt x="624" y="144"/>
                  </a:cubicBezTo>
                  <a:cubicBezTo>
                    <a:pt x="792" y="120"/>
                    <a:pt x="900" y="60"/>
                    <a:pt x="1008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16" name="Freeform 12"/>
            <p:cNvSpPr>
              <a:spLocks/>
            </p:cNvSpPr>
            <p:nvPr/>
          </p:nvSpPr>
          <p:spPr bwMode="auto">
            <a:xfrm rot="169249" flipV="1">
              <a:off x="2496" y="2890"/>
              <a:ext cx="912" cy="288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24" y="144"/>
                </a:cxn>
                <a:cxn ang="0">
                  <a:pos x="1008" y="0"/>
                </a:cxn>
              </a:cxnLst>
              <a:rect l="0" t="0" r="r" b="b"/>
              <a:pathLst>
                <a:path w="1008" h="168">
                  <a:moveTo>
                    <a:pt x="0" y="144"/>
                  </a:moveTo>
                  <a:cubicBezTo>
                    <a:pt x="228" y="156"/>
                    <a:pt x="456" y="168"/>
                    <a:pt x="624" y="144"/>
                  </a:cubicBezTo>
                  <a:cubicBezTo>
                    <a:pt x="792" y="120"/>
                    <a:pt x="900" y="60"/>
                    <a:pt x="1008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17" name="Line 13"/>
            <p:cNvSpPr>
              <a:spLocks noChangeShapeType="1"/>
            </p:cNvSpPr>
            <p:nvPr/>
          </p:nvSpPr>
          <p:spPr bwMode="auto">
            <a:xfrm>
              <a:off x="2496" y="269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56718" name="Group 14"/>
          <p:cNvGrpSpPr>
            <a:grpSpLocks/>
          </p:cNvGrpSpPr>
          <p:nvPr/>
        </p:nvGrpSpPr>
        <p:grpSpPr bwMode="auto">
          <a:xfrm>
            <a:off x="1066800" y="2057400"/>
            <a:ext cx="2286000" cy="4038600"/>
            <a:chOff x="912" y="1114"/>
            <a:chExt cx="1440" cy="2544"/>
          </a:xfrm>
        </p:grpSpPr>
        <p:sp>
          <p:nvSpPr>
            <p:cNvPr id="456719" name="Text Box 15"/>
            <p:cNvSpPr txBox="1">
              <a:spLocks noChangeArrowheads="1"/>
            </p:cNvSpPr>
            <p:nvPr/>
          </p:nvSpPr>
          <p:spPr bwMode="auto">
            <a:xfrm>
              <a:off x="912" y="1114"/>
              <a:ext cx="1386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s-ES_tradnl" sz="2400" u="sng">
                  <a:solidFill>
                    <a:schemeClr val="tx1"/>
                  </a:solidFill>
                </a:rPr>
                <a:t>El Estado antes</a:t>
              </a:r>
            </a:p>
            <a:p>
              <a:pPr defTabSz="762000" eaLnBrk="0" hangingPunct="0"/>
              <a:r>
                <a:rPr lang="es-ES_tradnl" sz="2400" u="sng">
                  <a:solidFill>
                    <a:schemeClr val="tx1"/>
                  </a:solidFill>
                </a:rPr>
                <a:t>de la Reforma</a:t>
              </a:r>
              <a:endParaRPr lang="es-ES_tradnl" sz="2400" b="0">
                <a:solidFill>
                  <a:schemeClr val="tx1"/>
                </a:solidFill>
              </a:endParaRPr>
            </a:p>
          </p:txBody>
        </p:sp>
        <p:sp>
          <p:nvSpPr>
            <p:cNvPr id="456720" name="Text Box 16"/>
            <p:cNvSpPr txBox="1">
              <a:spLocks noChangeArrowheads="1"/>
            </p:cNvSpPr>
            <p:nvPr/>
          </p:nvSpPr>
          <p:spPr bwMode="auto">
            <a:xfrm>
              <a:off x="1104" y="2650"/>
              <a:ext cx="1030" cy="74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l" defTabSz="762000" eaLnBrk="0" hangingPunct="0">
                <a:buFontTx/>
                <a:buChar char="•"/>
              </a:pPr>
              <a:r>
                <a:rPr lang="es-ES_tradnl" sz="2400" b="0">
                  <a:solidFill>
                    <a:schemeClr val="tx1"/>
                  </a:solidFill>
                </a:rPr>
                <a:t> Productor</a:t>
              </a:r>
            </a:p>
            <a:p>
              <a:pPr algn="l" defTabSz="762000" eaLnBrk="0" hangingPunct="0">
                <a:buFontTx/>
                <a:buChar char="•"/>
              </a:pPr>
              <a:r>
                <a:rPr lang="es-ES_tradnl" sz="2400" b="0">
                  <a:solidFill>
                    <a:schemeClr val="tx1"/>
                  </a:solidFill>
                </a:rPr>
                <a:t> Normador</a:t>
              </a:r>
            </a:p>
            <a:p>
              <a:pPr algn="l" defTabSz="762000" eaLnBrk="0" hangingPunct="0">
                <a:buFontTx/>
                <a:buChar char="•"/>
              </a:pPr>
              <a:r>
                <a:rPr lang="es-ES_tradnl" sz="2400" b="0">
                  <a:solidFill>
                    <a:schemeClr val="tx1"/>
                  </a:solidFill>
                </a:rPr>
                <a:t> Regulador</a:t>
              </a:r>
            </a:p>
          </p:txBody>
        </p:sp>
        <p:graphicFrame>
          <p:nvGraphicFramePr>
            <p:cNvPr id="456721" name="Object 17"/>
            <p:cNvGraphicFramePr>
              <a:graphicFrameLocks noChangeAspect="1"/>
            </p:cNvGraphicFramePr>
            <p:nvPr/>
          </p:nvGraphicFramePr>
          <p:xfrm>
            <a:off x="960" y="1930"/>
            <a:ext cx="1248" cy="720"/>
          </p:xfrm>
          <a:graphic>
            <a:graphicData uri="http://schemas.openxmlformats.org/presentationml/2006/ole">
              <p:oleObj spid="_x0000_s456721" name="Imagen" r:id="rId8" imgW="5738400" imgH="4030200" progId="MS_ClipArt_Gallery.2">
                <p:embed/>
              </p:oleObj>
            </a:graphicData>
          </a:graphic>
        </p:graphicFrame>
        <p:sp>
          <p:nvSpPr>
            <p:cNvPr id="456722" name="Line 18"/>
            <p:cNvSpPr>
              <a:spLocks noChangeShapeType="1"/>
            </p:cNvSpPr>
            <p:nvPr/>
          </p:nvSpPr>
          <p:spPr bwMode="auto">
            <a:xfrm>
              <a:off x="2112" y="1738"/>
              <a:ext cx="144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23" name="Line 19"/>
            <p:cNvSpPr>
              <a:spLocks noChangeShapeType="1"/>
            </p:cNvSpPr>
            <p:nvPr/>
          </p:nvSpPr>
          <p:spPr bwMode="auto">
            <a:xfrm>
              <a:off x="2256" y="1834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24" name="Line 20"/>
            <p:cNvSpPr>
              <a:spLocks noChangeShapeType="1"/>
            </p:cNvSpPr>
            <p:nvPr/>
          </p:nvSpPr>
          <p:spPr bwMode="auto">
            <a:xfrm>
              <a:off x="2256" y="2650"/>
              <a:ext cx="96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25" name="Line 21"/>
            <p:cNvSpPr>
              <a:spLocks noChangeShapeType="1"/>
            </p:cNvSpPr>
            <p:nvPr/>
          </p:nvSpPr>
          <p:spPr bwMode="auto">
            <a:xfrm flipH="1">
              <a:off x="2256" y="2698"/>
              <a:ext cx="96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26" name="Line 22"/>
            <p:cNvSpPr>
              <a:spLocks noChangeShapeType="1"/>
            </p:cNvSpPr>
            <p:nvPr/>
          </p:nvSpPr>
          <p:spPr bwMode="auto">
            <a:xfrm>
              <a:off x="2256" y="2746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6727" name="Line 23"/>
            <p:cNvSpPr>
              <a:spLocks noChangeShapeType="1"/>
            </p:cNvSpPr>
            <p:nvPr/>
          </p:nvSpPr>
          <p:spPr bwMode="auto">
            <a:xfrm flipH="1">
              <a:off x="2064" y="3562"/>
              <a:ext cx="192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56728" name="Rectangle 24"/>
          <p:cNvSpPr>
            <a:spLocks noChangeArrowheads="1"/>
          </p:cNvSpPr>
          <p:nvPr/>
        </p:nvSpPr>
        <p:spPr bwMode="auto">
          <a:xfrm>
            <a:off x="2057400" y="6858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/>
              <a:t>Redefinición de Roles</a:t>
            </a:r>
            <a:endParaRPr lang="es-ES"/>
          </a:p>
        </p:txBody>
      </p:sp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6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6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6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6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6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000000"/>
                  </a:outerShdw>
                </a:effectLst>
              </a:rPr>
              <a:t>Modelo Boliviano de Regulación Sectorial</a:t>
            </a:r>
            <a:endParaRPr lang="es-ES" sz="6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s-MX" sz="4000" b="1">
                <a:latin typeface="Times New Roman" charset="0"/>
              </a:rPr>
              <a:t>Objetivos Regulatorios</a:t>
            </a:r>
            <a:br>
              <a:rPr lang="es-MX" sz="4000" b="1">
                <a:latin typeface="Times New Roman" charset="0"/>
              </a:rPr>
            </a:br>
            <a:r>
              <a:rPr lang="es-MX" sz="4000" b="1">
                <a:latin typeface="Times New Roman" charset="0"/>
              </a:rPr>
              <a:t>de la Ley SIRESE</a:t>
            </a:r>
            <a:endParaRPr lang="es-ES" sz="4000" b="1">
              <a:latin typeface="Times New Roman" charset="0"/>
            </a:endParaRP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6695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2200">
                <a:latin typeface="Times New Roman" charset="0"/>
              </a:rPr>
              <a:t>	“El SIRESE tiene como objetivo regular, controlar y supervisar las actividades de los sectores de electricidad, hidrocarburos, saneamiento básico, telecomunicaciones y transporte asegurando que:</a:t>
            </a:r>
          </a:p>
          <a:p>
            <a:pPr>
              <a:lnSpc>
                <a:spcPct val="80000"/>
              </a:lnSpc>
            </a:pPr>
            <a:endParaRPr lang="es-MX" sz="2200">
              <a:latin typeface="Times New Roman" charset="0"/>
            </a:endParaRPr>
          </a:p>
          <a:p>
            <a:pPr lvl="1">
              <a:lnSpc>
                <a:spcPct val="80000"/>
              </a:lnSpc>
              <a:buFontTx/>
              <a:buBlip>
                <a:blip r:embed="rId4"/>
              </a:buBlip>
            </a:pPr>
            <a:r>
              <a:rPr lang="es-MX" sz="2200">
                <a:latin typeface="Times New Roman" charset="0"/>
              </a:rPr>
              <a:t>Las actividades bajo su jurisdicción operen eficientemente, contribuyan al desarrollo de la economía nacional y tiendan a que todos los habitantes de la República puedan acceder a los servicios,</a:t>
            </a:r>
          </a:p>
          <a:p>
            <a:pPr>
              <a:lnSpc>
                <a:spcPct val="80000"/>
              </a:lnSpc>
              <a:buClr>
                <a:schemeClr val="tx2"/>
              </a:buClr>
              <a:buSzPct val="70000"/>
              <a:buFontTx/>
              <a:buBlip>
                <a:blip r:embed="rId4"/>
              </a:buBlip>
            </a:pPr>
            <a:endParaRPr lang="es-MX" sz="2200">
              <a:latin typeface="Times New Roman" charset="0"/>
            </a:endParaRPr>
          </a:p>
          <a:p>
            <a:pPr lvl="1">
              <a:lnSpc>
                <a:spcPct val="80000"/>
              </a:lnSpc>
              <a:buFontTx/>
              <a:buBlip>
                <a:blip r:embed="rId4"/>
              </a:buBlip>
            </a:pPr>
            <a:r>
              <a:rPr lang="es-MX" sz="2200">
                <a:latin typeface="Times New Roman" charset="0"/>
              </a:rPr>
              <a:t>Tanto los intereses de los usuarios, las empresas y el Estado gocen de la protección prevista por ley en forma efectiva”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200">
                <a:latin typeface="Times New Roman" charset="0"/>
              </a:rPr>
              <a:t> </a:t>
            </a:r>
            <a:endParaRPr lang="es-ES" sz="2200">
              <a:latin typeface="Times New Roman" charset="0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038"/>
            <a:ext cx="7772400" cy="1431925"/>
          </a:xfrm>
        </p:spPr>
        <p:txBody>
          <a:bodyPr/>
          <a:lstStyle/>
          <a:p>
            <a:r>
              <a:rPr lang="es-ES" b="1">
                <a:latin typeface="Times New Roman" charset="0"/>
              </a:rPr>
              <a:t>Estructura Organizacional del SIRESE</a:t>
            </a:r>
          </a:p>
        </p:txBody>
      </p:sp>
      <p:sp>
        <p:nvSpPr>
          <p:cNvPr id="478211" name="Oval 3"/>
          <p:cNvSpPr>
            <a:spLocks noChangeArrowheads="1"/>
          </p:cNvSpPr>
          <p:nvPr/>
        </p:nvSpPr>
        <p:spPr bwMode="invGray">
          <a:xfrm>
            <a:off x="3429000" y="2209800"/>
            <a:ext cx="2044700" cy="15240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/>
            <a:r>
              <a:rPr lang="es-ES" sz="1800" b="0">
                <a:solidFill>
                  <a:schemeClr val="tx1"/>
                </a:solidFill>
              </a:rPr>
              <a:t>Superintendencia</a:t>
            </a:r>
          </a:p>
          <a:p>
            <a:pPr defTabSz="762000"/>
            <a:r>
              <a:rPr lang="es-ES" sz="1800" b="0">
                <a:solidFill>
                  <a:schemeClr val="tx1"/>
                </a:solidFill>
              </a:rPr>
              <a:t>General del SIRESE</a:t>
            </a:r>
          </a:p>
        </p:txBody>
      </p:sp>
      <p:sp>
        <p:nvSpPr>
          <p:cNvPr id="478212" name="Oval 4"/>
          <p:cNvSpPr>
            <a:spLocks noChangeArrowheads="1"/>
          </p:cNvSpPr>
          <p:nvPr/>
        </p:nvSpPr>
        <p:spPr bwMode="invGray">
          <a:xfrm>
            <a:off x="685800" y="1600200"/>
            <a:ext cx="1447800" cy="14351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 eaLnBrk="0" hangingPunct="0"/>
            <a:r>
              <a:rPr lang="es-ES" sz="1400" b="0">
                <a:solidFill>
                  <a:schemeClr val="tx1"/>
                </a:solidFill>
              </a:rPr>
              <a:t>Superintendencia</a:t>
            </a:r>
          </a:p>
          <a:p>
            <a:pPr defTabSz="762000" eaLnBrk="0" hangingPunct="0"/>
            <a:r>
              <a:rPr lang="es-ES" sz="1400" b="0">
                <a:solidFill>
                  <a:schemeClr val="tx1"/>
                </a:solidFill>
              </a:rPr>
              <a:t>Electricidad</a:t>
            </a:r>
            <a:endParaRPr lang="es-ES" sz="1200" b="0">
              <a:solidFill>
                <a:schemeClr val="tx1"/>
              </a:solidFill>
            </a:endParaRPr>
          </a:p>
        </p:txBody>
      </p:sp>
      <p:sp>
        <p:nvSpPr>
          <p:cNvPr id="478213" name="Oval 5"/>
          <p:cNvSpPr>
            <a:spLocks noChangeArrowheads="1"/>
          </p:cNvSpPr>
          <p:nvPr/>
        </p:nvSpPr>
        <p:spPr bwMode="invGray">
          <a:xfrm>
            <a:off x="1143000" y="4114800"/>
            <a:ext cx="151765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/>
            <a:r>
              <a:rPr lang="es-ES" sz="1400" b="0">
                <a:solidFill>
                  <a:schemeClr val="tx1"/>
                </a:solidFill>
              </a:rPr>
              <a:t>Superintendencia</a:t>
            </a:r>
          </a:p>
          <a:p>
            <a:pPr defTabSz="762000"/>
            <a:r>
              <a:rPr lang="es-ES" sz="1400" b="0">
                <a:solidFill>
                  <a:schemeClr val="tx1"/>
                </a:solidFill>
              </a:rPr>
              <a:t>Hidrocarburos</a:t>
            </a:r>
          </a:p>
        </p:txBody>
      </p:sp>
      <p:sp>
        <p:nvSpPr>
          <p:cNvPr id="478214" name="Oval 6"/>
          <p:cNvSpPr>
            <a:spLocks noChangeArrowheads="1"/>
          </p:cNvSpPr>
          <p:nvPr/>
        </p:nvSpPr>
        <p:spPr bwMode="invGray">
          <a:xfrm>
            <a:off x="3733800" y="5181600"/>
            <a:ext cx="1517650" cy="14478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/>
            <a:r>
              <a:rPr lang="es-ES" sz="1400" b="0">
                <a:solidFill>
                  <a:schemeClr val="tx1"/>
                </a:solidFill>
              </a:rPr>
              <a:t>Superintendencia</a:t>
            </a:r>
          </a:p>
          <a:p>
            <a:pPr defTabSz="762000"/>
            <a:r>
              <a:rPr lang="es-ES" sz="1400" b="0">
                <a:solidFill>
                  <a:schemeClr val="tx1"/>
                </a:solidFill>
              </a:rPr>
              <a:t>Saneamiento Básico</a:t>
            </a:r>
          </a:p>
        </p:txBody>
      </p:sp>
      <p:sp>
        <p:nvSpPr>
          <p:cNvPr id="478215" name="Oval 7"/>
          <p:cNvSpPr>
            <a:spLocks noChangeArrowheads="1"/>
          </p:cNvSpPr>
          <p:nvPr/>
        </p:nvSpPr>
        <p:spPr bwMode="invGray">
          <a:xfrm>
            <a:off x="6248400" y="4114800"/>
            <a:ext cx="152400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/>
            <a:r>
              <a:rPr lang="es-ES" sz="1400" b="0">
                <a:solidFill>
                  <a:schemeClr val="tx1"/>
                </a:solidFill>
              </a:rPr>
              <a:t>Superintendencia</a:t>
            </a:r>
          </a:p>
          <a:p>
            <a:pPr defTabSz="762000"/>
            <a:r>
              <a:rPr lang="es-ES" sz="1400" b="0">
                <a:solidFill>
                  <a:schemeClr val="tx1"/>
                </a:solidFill>
              </a:rPr>
              <a:t>Telecomunicaciones</a:t>
            </a:r>
          </a:p>
        </p:txBody>
      </p:sp>
      <p:sp>
        <p:nvSpPr>
          <p:cNvPr id="478216" name="Oval 8"/>
          <p:cNvSpPr>
            <a:spLocks noChangeArrowheads="1"/>
          </p:cNvSpPr>
          <p:nvPr/>
        </p:nvSpPr>
        <p:spPr bwMode="invGray">
          <a:xfrm>
            <a:off x="7010400" y="1600200"/>
            <a:ext cx="144780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defTabSz="762000"/>
            <a:r>
              <a:rPr lang="es-ES" sz="1400" b="0">
                <a:solidFill>
                  <a:schemeClr val="tx1"/>
                </a:solidFill>
              </a:rPr>
              <a:t>Superintendencia</a:t>
            </a:r>
          </a:p>
          <a:p>
            <a:pPr defTabSz="762000"/>
            <a:r>
              <a:rPr lang="es-ES" sz="1400" b="0">
                <a:solidFill>
                  <a:schemeClr val="tx1"/>
                </a:solidFill>
              </a:rPr>
              <a:t>Transportes</a:t>
            </a:r>
          </a:p>
        </p:txBody>
      </p:sp>
      <p:grpSp>
        <p:nvGrpSpPr>
          <p:cNvPr id="478217" name="Group 9"/>
          <p:cNvGrpSpPr>
            <a:grpSpLocks/>
          </p:cNvGrpSpPr>
          <p:nvPr/>
        </p:nvGrpSpPr>
        <p:grpSpPr bwMode="auto">
          <a:xfrm>
            <a:off x="2133600" y="2362200"/>
            <a:ext cx="4876800" cy="2895600"/>
            <a:chOff x="1344" y="1488"/>
            <a:chExt cx="3072" cy="1824"/>
          </a:xfrm>
        </p:grpSpPr>
        <p:sp>
          <p:nvSpPr>
            <p:cNvPr id="478218" name="Line 10"/>
            <p:cNvSpPr>
              <a:spLocks noChangeShapeType="1"/>
            </p:cNvSpPr>
            <p:nvPr/>
          </p:nvSpPr>
          <p:spPr bwMode="auto">
            <a:xfrm>
              <a:off x="1344" y="1488"/>
              <a:ext cx="864" cy="19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219" name="Line 11"/>
            <p:cNvSpPr>
              <a:spLocks noChangeShapeType="1"/>
            </p:cNvSpPr>
            <p:nvPr/>
          </p:nvSpPr>
          <p:spPr bwMode="auto">
            <a:xfrm flipV="1">
              <a:off x="2832" y="2400"/>
              <a:ext cx="0" cy="91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220" name="Line 12"/>
            <p:cNvSpPr>
              <a:spLocks noChangeShapeType="1"/>
            </p:cNvSpPr>
            <p:nvPr/>
          </p:nvSpPr>
          <p:spPr bwMode="auto">
            <a:xfrm flipV="1">
              <a:off x="1536" y="2112"/>
              <a:ext cx="672" cy="62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221" name="Line 13"/>
            <p:cNvSpPr>
              <a:spLocks noChangeShapeType="1"/>
            </p:cNvSpPr>
            <p:nvPr/>
          </p:nvSpPr>
          <p:spPr bwMode="auto">
            <a:xfrm flipH="1" flipV="1">
              <a:off x="3408" y="2064"/>
              <a:ext cx="672" cy="6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222" name="Line 14"/>
            <p:cNvSpPr>
              <a:spLocks noChangeShapeType="1"/>
            </p:cNvSpPr>
            <p:nvPr/>
          </p:nvSpPr>
          <p:spPr bwMode="auto">
            <a:xfrm flipH="1">
              <a:off x="3408" y="1488"/>
              <a:ext cx="1008" cy="19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8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8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8211" grpId="0" animBg="1" autoUpdateAnimBg="0"/>
      <p:bldP spid="478212" grpId="0" animBg="1" autoUpdateAnimBg="0"/>
      <p:bldP spid="478213" grpId="0" animBg="1" autoUpdateAnimBg="0"/>
      <p:bldP spid="478214" grpId="0" animBg="1" autoUpdateAnimBg="0"/>
      <p:bldP spid="478215" grpId="0" animBg="1" autoUpdateAnimBg="0"/>
      <p:bldP spid="47821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Text Box 2"/>
          <p:cNvSpPr txBox="1">
            <a:spLocks noChangeArrowheads="1"/>
          </p:cNvSpPr>
          <p:nvPr/>
        </p:nvSpPr>
        <p:spPr bwMode="auto">
          <a:xfrm>
            <a:off x="1816100" y="685800"/>
            <a:ext cx="5575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/>
              <a:t>Separación de Funciones</a:t>
            </a:r>
          </a:p>
        </p:txBody>
      </p:sp>
      <p:sp>
        <p:nvSpPr>
          <p:cNvPr id="479235" name="AutoShape 3"/>
          <p:cNvSpPr>
            <a:spLocks noChangeArrowheads="1"/>
          </p:cNvSpPr>
          <p:nvPr/>
        </p:nvSpPr>
        <p:spPr bwMode="invGray">
          <a:xfrm>
            <a:off x="1447800" y="3962400"/>
            <a:ext cx="6172200" cy="2209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70388" dir="1593903" algn="ctr" rotWithShape="0">
              <a:schemeClr val="bg2"/>
            </a:outerShdw>
          </a:effectLst>
        </p:spPr>
        <p:txBody>
          <a:bodyPr wrap="none" anchor="ctr"/>
          <a:lstStyle/>
          <a:p>
            <a:pPr marL="285750" algn="l" defTabSz="762000" eaLnBrk="0" hangingPunct="0">
              <a:tabLst>
                <a:tab pos="1143000" algn="l"/>
              </a:tabLst>
            </a:pPr>
            <a:r>
              <a:rPr lang="es-ES_tradnl" sz="2400">
                <a:solidFill>
                  <a:schemeClr val="tx1"/>
                </a:solidFill>
              </a:rPr>
              <a:t>REGULADOR</a:t>
            </a:r>
          </a:p>
          <a:p>
            <a:pPr marL="762000" lvl="1" algn="l" defTabSz="762000" eaLnBrk="0" hangingPunct="0">
              <a:buFont typeface="Symbol" pitchFamily="18" charset="2"/>
              <a:buNone/>
              <a:tabLst>
                <a:tab pos="1143000" algn="l"/>
              </a:tabLst>
            </a:pPr>
            <a:r>
              <a:rPr lang="es-ES_tradnl" sz="2400" b="0">
                <a:solidFill>
                  <a:schemeClr val="tx1"/>
                </a:solidFill>
              </a:rPr>
              <a:t>Superintendencias Sectoriales:</a:t>
            </a:r>
          </a:p>
          <a:p>
            <a:pPr marL="762000" lvl="1" algn="l" defTabSz="762000" eaLnBrk="0" hangingPunct="0">
              <a:buFont typeface="Wingdings" pitchFamily="2" charset="2"/>
              <a:buChar char="§"/>
              <a:tabLst>
                <a:tab pos="1143000" algn="l"/>
              </a:tabLst>
            </a:pPr>
            <a:r>
              <a:rPr lang="es-ES_tradnl" sz="2400" b="0">
                <a:solidFill>
                  <a:schemeClr val="tx1"/>
                </a:solidFill>
              </a:rPr>
              <a:t> 	Exclusivamente reguladoras</a:t>
            </a:r>
          </a:p>
          <a:p>
            <a:pPr marL="762000" lvl="1" algn="l" defTabSz="762000" eaLnBrk="0" hangingPunct="0">
              <a:buFont typeface="Wingdings" pitchFamily="2" charset="2"/>
              <a:buChar char="§"/>
              <a:tabLst>
                <a:tab pos="1143000" algn="l"/>
              </a:tabLst>
            </a:pPr>
            <a:r>
              <a:rPr lang="es-ES_tradnl" sz="2400" b="0">
                <a:solidFill>
                  <a:schemeClr val="tx1"/>
                </a:solidFill>
              </a:rPr>
              <a:t> 	Pueden proponer normas al Poder</a:t>
            </a:r>
          </a:p>
          <a:p>
            <a:pPr marL="762000" lvl="1" algn="l" defTabSz="762000" eaLnBrk="0" hangingPunct="0">
              <a:buFont typeface="Symbol" pitchFamily="18" charset="2"/>
              <a:buNone/>
              <a:tabLst>
                <a:tab pos="1143000" algn="l"/>
              </a:tabLst>
            </a:pPr>
            <a:r>
              <a:rPr lang="es-ES_tradnl" sz="2400" b="0">
                <a:solidFill>
                  <a:schemeClr val="tx1"/>
                </a:solidFill>
              </a:rPr>
              <a:t>  	Ejecutivo</a:t>
            </a:r>
          </a:p>
        </p:txBody>
      </p:sp>
      <p:grpSp>
        <p:nvGrpSpPr>
          <p:cNvPr id="479236" name="Group 4"/>
          <p:cNvGrpSpPr>
            <a:grpSpLocks/>
          </p:cNvGrpSpPr>
          <p:nvPr/>
        </p:nvGrpSpPr>
        <p:grpSpPr bwMode="auto">
          <a:xfrm>
            <a:off x="1447800" y="2057400"/>
            <a:ext cx="6172200" cy="1371600"/>
            <a:chOff x="1008" y="1296"/>
            <a:chExt cx="3888" cy="864"/>
          </a:xfrm>
        </p:grpSpPr>
        <p:sp>
          <p:nvSpPr>
            <p:cNvPr id="479237" name="AutoShape 5"/>
            <p:cNvSpPr>
              <a:spLocks noChangeArrowheads="1"/>
            </p:cNvSpPr>
            <p:nvPr/>
          </p:nvSpPr>
          <p:spPr bwMode="invGray">
            <a:xfrm>
              <a:off x="1008" y="1296"/>
              <a:ext cx="3888" cy="86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70388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285750" algn="l" defTabSz="762000" eaLnBrk="0" hangingPunct="0">
                <a:tabLst>
                  <a:tab pos="1143000" algn="l"/>
                </a:tabLst>
              </a:pPr>
              <a:r>
                <a:rPr lang="es-ES_tradnl" sz="2400">
                  <a:solidFill>
                    <a:schemeClr val="tx1"/>
                  </a:solidFill>
                </a:rPr>
                <a:t>NORMADOR</a:t>
              </a:r>
              <a:endParaRPr lang="es-ES_tradnl" sz="2400" b="0">
                <a:solidFill>
                  <a:schemeClr val="tx1"/>
                </a:solidFill>
              </a:endParaRPr>
            </a:p>
            <a:p>
              <a:pPr marL="762000" lvl="1" algn="l" defTabSz="762000" eaLnBrk="0" hangingPunct="0">
                <a:buFont typeface="Wingdings" pitchFamily="2" charset="2"/>
                <a:buChar char="§"/>
                <a:tabLst>
                  <a:tab pos="1143000" algn="l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 	Poder Legislativo		Leyes</a:t>
              </a:r>
            </a:p>
            <a:p>
              <a:pPr marL="762000" lvl="1" algn="l" defTabSz="762000" eaLnBrk="0" hangingPunct="0">
                <a:buFont typeface="Wingdings" pitchFamily="2" charset="2"/>
                <a:buChar char="§"/>
                <a:tabLst>
                  <a:tab pos="1143000" algn="l"/>
                </a:tabLst>
              </a:pPr>
              <a:r>
                <a:rPr lang="es-ES_tradnl" sz="2400" b="0">
                  <a:solidFill>
                    <a:schemeClr val="tx1"/>
                  </a:solidFill>
                </a:rPr>
                <a:t> 	Poder Ejecutivo		Decretos</a:t>
              </a:r>
            </a:p>
          </p:txBody>
        </p:sp>
        <p:sp>
          <p:nvSpPr>
            <p:cNvPr id="479238" name="Line 6"/>
            <p:cNvSpPr>
              <a:spLocks noChangeShapeType="1"/>
            </p:cNvSpPr>
            <p:nvPr/>
          </p:nvSpPr>
          <p:spPr bwMode="invGray">
            <a:xfrm>
              <a:off x="3360" y="1728"/>
              <a:ext cx="384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none" w="sm" len="sm"/>
              <a:tailEnd type="stealth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9239" name="Line 7"/>
            <p:cNvSpPr>
              <a:spLocks noChangeShapeType="1"/>
            </p:cNvSpPr>
            <p:nvPr/>
          </p:nvSpPr>
          <p:spPr bwMode="invGray">
            <a:xfrm>
              <a:off x="3360" y="1968"/>
              <a:ext cx="384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none" w="sm" len="sm"/>
              <a:tailEnd type="stealth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5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urning Billboard"/>
  <p:tag name="POWER3D OPTIONS" val="Medium "/>
  <p:tag name="POWER3D TRANSITION" val="Bilboard.p3d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Cube"/>
  <p:tag name="POWER3D OPTIONS" val="Medium "/>
  <p:tag name="POWER3D TRANSITION" val="Revcube.p3d 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Doors"/>
  <p:tag name="POWER3D OPTIONS" val="Medium "/>
  <p:tag name="POWER3D TRANSITION" val="Revdoors.p3d 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hrink to Corner and Roll"/>
  <p:tag name="POWER3D OPTIONS" val="Medium "/>
  <p:tag name="POWER3D TRANSITION" val="Shnroll.p3d 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1" val="PINBUMP.TGA"/>
  <p:tag name="POWER3D IMAGE0" val="PINBUMP.TGA"/>
  <p:tag name="POWER3D OPTIONS" val="Medium "/>
  <p:tag name="POWER3D TRANSITION" val="Slabflip.p3d 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Rotate"/>
  <p:tag name="POWER3D IMAGE0" val="PINBUMP.TGA"/>
  <p:tag name="POWER3D OPTIONS" val="Medium "/>
  <p:tag name="POWER3D TRANSITION" val="Slabrota.p3d 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wing"/>
  <p:tag name="POWER3D OPTIONS" val="Medium "/>
  <p:tag name="POWER3D TRANSITION" val="Swing.p3d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umbling Away"/>
  <p:tag name="POWER3D IMAGE0" val="PINBUMP.TGA"/>
  <p:tag name="POWER3D OPTIONS" val="Medium "/>
  <p:tag name="POWER3D TRANSITION" val="Tumbling.p3d 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Tilt"/>
  <p:tag name="POWER3D IMAGE1" val="PINBUMP.TGA"/>
  <p:tag name="POWER3D IMAGE0" val="PINBUMP.TGA"/>
  <p:tag name="POWER3D OPTIONS" val="Medium "/>
  <p:tag name="POWER3D TRANSITION" val="Slabtilt.p3d 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wing"/>
  <p:tag name="POWER3D OPTIONS" val="Medium "/>
  <p:tag name="POWER3D TRANSITION" val="Swing.p3d 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umbling Away"/>
  <p:tag name="POWER3D IMAGE0" val="PINBUMP.TGA"/>
  <p:tag name="POWER3D OPTIONS" val="Medium "/>
  <p:tag name="POWER3D TRANSITION" val="Tumbling.p3d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Drop In"/>
  <p:tag name="POWER3D OPTIONS" val="Medium "/>
  <p:tag name="POWER3D TRANSITION" val="DropIn.p3d 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wo Panels"/>
  <p:tag name="POWER3D OPTIONS" val="Medium "/>
  <p:tag name="POWER3D TRANSITION" val="Twopanel.p3d 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urning Billboard"/>
  <p:tag name="POWER3D OPTIONS" val="Medium "/>
  <p:tag name="POWER3D TRANSITION" val="Bilboard.p3d 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Drop In"/>
  <p:tag name="POWER3D OPTIONS" val="Medium "/>
  <p:tag name="POWER3D TRANSITION" val="DropIn.p3d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On Edge"/>
  <p:tag name="POWER3D OPTIONS" val="Medium "/>
  <p:tag name="POWER3D TRANSITION" val="OnEdge.p3d 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Cube"/>
  <p:tag name="POWER3D OPTIONS" val="Medium "/>
  <p:tag name="POWER3D TRANSITION" val="Revcube.p3d 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wing"/>
  <p:tag name="POWER3D OPTIONS" val="Medium "/>
  <p:tag name="POWER3D TRANSITION" val="Swing.p3d 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Doors"/>
  <p:tag name="POWER3D OPTIONS" val="Medium "/>
  <p:tag name="POWER3D TRANSITION" val="Revdoors.p3d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hrink to Corner and Roll"/>
  <p:tag name="POWER3D OPTIONS" val="Medium "/>
  <p:tag name="POWER3D TRANSITION" val="Shnroll.p3d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Slab Flip"/>
  <p:tag name="POWER3D IMAGE1" val="PINBUMP.TGA"/>
  <p:tag name="POWER3D IMAGE0" val="PINBUMP.TGA"/>
  <p:tag name="POWER3D OPTIONS" val="Medium "/>
  <p:tag name="POWER3D TRANSITION" val="Slabflip.p3d 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wo Panels"/>
  <p:tag name="POWER3D OPTIONS" val="Medium "/>
  <p:tag name="POWER3D TRANSITION" val="Twopanel.p3d 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Turning Billboard"/>
  <p:tag name="POWER3D OPTIONS" val="Medium "/>
  <p:tag name="POWER3D TRANSITION" val="Bilboard.p3d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Drop In"/>
  <p:tag name="POWER3D OPTIONS" val="Medium "/>
  <p:tag name="POWER3D TRANSITION" val="DropIn.p3d 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On Edge"/>
  <p:tag name="POWER3D OPTIONS" val="Medium "/>
  <p:tag name="POWER3D TRANSITION" val="OnEdge.p3d 7"/>
</p:tagLst>
</file>

<file path=ppt/theme/theme1.xml><?xml version="1.0" encoding="utf-8"?>
<a:theme xmlns:a="http://schemas.openxmlformats.org/drawingml/2006/main" name="Red">
  <a:themeElements>
    <a:clrScheme name="Red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Re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Red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presentaciones\Red.pot</Template>
  <TotalTime>8959</TotalTime>
  <Words>875</Words>
  <Application>Microsoft Office PowerPoint</Application>
  <PresentationFormat>Carta (216 x 279 mm)</PresentationFormat>
  <Paragraphs>321</Paragraphs>
  <Slides>34</Slides>
  <Notes>25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44" baseType="lpstr">
      <vt:lpstr>Times New Roman</vt:lpstr>
      <vt:lpstr>Arial Black</vt:lpstr>
      <vt:lpstr>Arial</vt:lpstr>
      <vt:lpstr>Wingdings</vt:lpstr>
      <vt:lpstr>Tahoma</vt:lpstr>
      <vt:lpstr>Wingdings 3</vt:lpstr>
      <vt:lpstr>Symbol</vt:lpstr>
      <vt:lpstr>Red</vt:lpstr>
      <vt:lpstr>Gráfico de Microsoft Excel</vt:lpstr>
      <vt:lpstr>Galería de imágenes de Microsoft</vt:lpstr>
      <vt:lpstr>Diapositiva 1</vt:lpstr>
      <vt:lpstr>Contenido </vt:lpstr>
      <vt:lpstr>Reforma del Estado</vt:lpstr>
      <vt:lpstr>Diapositiva 4</vt:lpstr>
      <vt:lpstr>Diapositiva 5</vt:lpstr>
      <vt:lpstr>Modelo Boliviano de Regulación Sectorial</vt:lpstr>
      <vt:lpstr>Objetivos Regulatorios de la Ley SIRESE</vt:lpstr>
      <vt:lpstr>Estructura Organizacional del SIRESE</vt:lpstr>
      <vt:lpstr>Diapositiva 9</vt:lpstr>
      <vt:lpstr>Diapositiva 10</vt:lpstr>
      <vt:lpstr>Diapositiva 11</vt:lpstr>
      <vt:lpstr>Diapositiva 12</vt:lpstr>
      <vt:lpstr>Diapositiva 13</vt:lpstr>
      <vt:lpstr>Independencia del Regulador</vt:lpstr>
      <vt:lpstr>Superintendencia de Electricidad </vt:lpstr>
      <vt:lpstr>Ley de Electricidad  Organización Institucional</vt:lpstr>
      <vt:lpstr>Funciones de la Superintendencia de Electricidad</vt:lpstr>
      <vt:lpstr>Diapositiva 18</vt:lpstr>
      <vt:lpstr>Superintendencia General del SIRESE</vt:lpstr>
      <vt:lpstr>Diapositiva 20</vt:lpstr>
      <vt:lpstr>Actividad Regulatoria del SIRESE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Evolución del Sector de Electricidad </vt:lpstr>
      <vt:lpstr>Potencia, Demanda y Reserva en el SIN</vt:lpstr>
      <vt:lpstr>Evolución Número de Usuarios Electricidad</vt:lpstr>
      <vt:lpstr>Evolución Precios Spot en el Mercado Eléctrico Mayorista</vt:lpstr>
      <vt:lpstr>Tarifas Promedio de Distribución</vt:lpstr>
      <vt:lpstr>Diapositiva 34</vt:lpstr>
    </vt:vector>
  </TitlesOfParts>
  <Company>Superintendencia General del SIRESE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Ramiro Méndez Pabón</dc:creator>
  <cp:lastModifiedBy>Oscar Eulate</cp:lastModifiedBy>
  <cp:revision>368</cp:revision>
  <cp:lastPrinted>2000-07-24T18:23:18Z</cp:lastPrinted>
  <dcterms:created xsi:type="dcterms:W3CDTF">1999-04-30T12:51:35Z</dcterms:created>
  <dcterms:modified xsi:type="dcterms:W3CDTF">2010-03-05T12:41:33Z</dcterms:modified>
</cp:coreProperties>
</file>