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3"/>
  </p:notesMasterIdLst>
  <p:handoutMasterIdLst>
    <p:handoutMasterId r:id="rId64"/>
  </p:handoutMasterIdLst>
  <p:sldIdLst>
    <p:sldId id="298" r:id="rId2"/>
    <p:sldId id="334" r:id="rId3"/>
    <p:sldId id="371" r:id="rId4"/>
    <p:sldId id="372" r:id="rId5"/>
    <p:sldId id="374" r:id="rId6"/>
    <p:sldId id="354" r:id="rId7"/>
    <p:sldId id="355" r:id="rId8"/>
    <p:sldId id="356" r:id="rId9"/>
    <p:sldId id="357" r:id="rId10"/>
    <p:sldId id="362" r:id="rId11"/>
    <p:sldId id="375" r:id="rId12"/>
    <p:sldId id="363" r:id="rId13"/>
    <p:sldId id="359" r:id="rId14"/>
    <p:sldId id="360" r:id="rId15"/>
    <p:sldId id="376" r:id="rId16"/>
    <p:sldId id="361" r:id="rId17"/>
    <p:sldId id="353" r:id="rId18"/>
    <p:sldId id="335" r:id="rId19"/>
    <p:sldId id="336" r:id="rId20"/>
    <p:sldId id="337" r:id="rId21"/>
    <p:sldId id="338" r:id="rId22"/>
    <p:sldId id="339" r:id="rId23"/>
    <p:sldId id="340" r:id="rId24"/>
    <p:sldId id="341" r:id="rId25"/>
    <p:sldId id="342" r:id="rId26"/>
    <p:sldId id="343" r:id="rId27"/>
    <p:sldId id="344" r:id="rId28"/>
    <p:sldId id="345" r:id="rId29"/>
    <p:sldId id="347" r:id="rId30"/>
    <p:sldId id="348" r:id="rId31"/>
    <p:sldId id="351" r:id="rId32"/>
    <p:sldId id="352" r:id="rId33"/>
    <p:sldId id="373" r:id="rId34"/>
    <p:sldId id="377" r:id="rId35"/>
    <p:sldId id="313" r:id="rId36"/>
    <p:sldId id="378" r:id="rId37"/>
    <p:sldId id="314" r:id="rId38"/>
    <p:sldId id="367" r:id="rId39"/>
    <p:sldId id="318" r:id="rId40"/>
    <p:sldId id="379" r:id="rId41"/>
    <p:sldId id="315" r:id="rId42"/>
    <p:sldId id="319" r:id="rId43"/>
    <p:sldId id="320" r:id="rId44"/>
    <p:sldId id="321" r:id="rId45"/>
    <p:sldId id="322" r:id="rId46"/>
    <p:sldId id="380" r:id="rId47"/>
    <p:sldId id="316" r:id="rId48"/>
    <p:sldId id="368" r:id="rId49"/>
    <p:sldId id="369" r:id="rId50"/>
    <p:sldId id="381" r:id="rId51"/>
    <p:sldId id="323" r:id="rId52"/>
    <p:sldId id="324" r:id="rId53"/>
    <p:sldId id="382" r:id="rId54"/>
    <p:sldId id="325" r:id="rId55"/>
    <p:sldId id="383" r:id="rId56"/>
    <p:sldId id="326" r:id="rId57"/>
    <p:sldId id="327" r:id="rId58"/>
    <p:sldId id="328" r:id="rId59"/>
    <p:sldId id="384" r:id="rId60"/>
    <p:sldId id="370" r:id="rId61"/>
    <p:sldId id="311" r:id="rId62"/>
  </p:sldIdLst>
  <p:sldSz cx="9144000" cy="6858000" type="letter"/>
  <p:notesSz cx="6669088" cy="9928225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99FF"/>
    <a:srgbClr val="66CCFF"/>
    <a:srgbClr val="33CCCC"/>
    <a:srgbClr val="00FF00"/>
    <a:srgbClr val="0000FF"/>
    <a:srgbClr val="000099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5" autoAdjust="0"/>
    <p:restoredTop sz="94711" autoAdjust="0"/>
  </p:normalViewPr>
  <p:slideViewPr>
    <p:cSldViewPr>
      <p:cViewPr varScale="1">
        <p:scale>
          <a:sx n="70" d="100"/>
          <a:sy n="70" d="100"/>
        </p:scale>
        <p:origin x="-42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58" y="-78"/>
      </p:cViewPr>
      <p:guideLst>
        <p:guide orient="horz" pos="3126"/>
        <p:guide pos="21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24.xml"/><Relationship Id="rId13" Type="http://schemas.openxmlformats.org/officeDocument/2006/relationships/slide" Target="slides/slide40.xml"/><Relationship Id="rId18" Type="http://schemas.openxmlformats.org/officeDocument/2006/relationships/slide" Target="slides/slide59.xml"/><Relationship Id="rId3" Type="http://schemas.openxmlformats.org/officeDocument/2006/relationships/slide" Target="slides/slide7.xml"/><Relationship Id="rId7" Type="http://schemas.openxmlformats.org/officeDocument/2006/relationships/slide" Target="slides/slide20.xml"/><Relationship Id="rId12" Type="http://schemas.openxmlformats.org/officeDocument/2006/relationships/slide" Target="slides/slide36.xml"/><Relationship Id="rId17" Type="http://schemas.openxmlformats.org/officeDocument/2006/relationships/slide" Target="slides/slide55.xml"/><Relationship Id="rId2" Type="http://schemas.openxmlformats.org/officeDocument/2006/relationships/slide" Target="slides/slide6.xml"/><Relationship Id="rId16" Type="http://schemas.openxmlformats.org/officeDocument/2006/relationships/slide" Target="slides/slide53.xml"/><Relationship Id="rId1" Type="http://schemas.openxmlformats.org/officeDocument/2006/relationships/slide" Target="slides/slide5.xml"/><Relationship Id="rId6" Type="http://schemas.openxmlformats.org/officeDocument/2006/relationships/slide" Target="slides/slide19.xml"/><Relationship Id="rId11" Type="http://schemas.openxmlformats.org/officeDocument/2006/relationships/slide" Target="slides/slide34.xml"/><Relationship Id="rId5" Type="http://schemas.openxmlformats.org/officeDocument/2006/relationships/slide" Target="slides/slide15.xml"/><Relationship Id="rId15" Type="http://schemas.openxmlformats.org/officeDocument/2006/relationships/slide" Target="slides/slide50.xml"/><Relationship Id="rId10" Type="http://schemas.openxmlformats.org/officeDocument/2006/relationships/slide" Target="slides/slide31.xml"/><Relationship Id="rId4" Type="http://schemas.openxmlformats.org/officeDocument/2006/relationships/slide" Target="slides/slide11.xml"/><Relationship Id="rId9" Type="http://schemas.openxmlformats.org/officeDocument/2006/relationships/slide" Target="slides/slide29.xml"/><Relationship Id="rId14" Type="http://schemas.openxmlformats.org/officeDocument/2006/relationships/slide" Target="slides/slide4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31338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27F628-5EF6-4843-AA85-DBF8032362C1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BO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BO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854075" y="746125"/>
            <a:ext cx="4962525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6463"/>
            <a:ext cx="4891088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BO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31338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3063BB0-6D7F-4929-AC49-4A90BC1F334F}" type="slidenum">
              <a:rPr lang="es-BO"/>
              <a:pPr/>
              <a:t>‹Nº›</a:t>
            </a:fld>
            <a:endParaRPr lang="es-B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4B758F-E35B-4E42-AEC9-595215CF69B7}" type="slidenum">
              <a:rPr lang="es-BO"/>
              <a:pPr/>
              <a:t>1</a:t>
            </a:fld>
            <a:endParaRPr lang="es-BO"/>
          </a:p>
        </p:txBody>
      </p:sp>
      <p:sp>
        <p:nvSpPr>
          <p:cNvPr id="1157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B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92478C-A7B9-4BD4-8C68-B1F16594BEB7}" type="slidenum">
              <a:rPr lang="es-BO"/>
              <a:pPr/>
              <a:t>2</a:t>
            </a:fld>
            <a:endParaRPr lang="es-BO"/>
          </a:p>
        </p:txBody>
      </p:sp>
      <p:sp>
        <p:nvSpPr>
          <p:cNvPr id="1822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B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46E0DE-3945-44E0-8C88-F777FA108BE0}" type="slidenum">
              <a:rPr lang="es-BO"/>
              <a:pPr/>
              <a:t>39</a:t>
            </a:fld>
            <a:endParaRPr lang="es-BO"/>
          </a:p>
        </p:txBody>
      </p:sp>
      <p:sp>
        <p:nvSpPr>
          <p:cNvPr id="15667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27100" y="768350"/>
            <a:ext cx="4822825" cy="3617913"/>
          </a:xfrm>
          <a:ln w="12700" cap="flat">
            <a:solidFill>
              <a:schemeClr val="tx1"/>
            </a:solidFill>
          </a:ln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714875"/>
            <a:ext cx="4891088" cy="4465638"/>
          </a:xfrm>
          <a:ln/>
        </p:spPr>
        <p:txBody>
          <a:bodyPr lIns="92075" tIns="46038" rIns="92075" bIns="46038"/>
          <a:lstStyle/>
          <a:p>
            <a:endParaRPr lang="es-B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04174-62F5-4E2B-B010-3368BD1FCACA}" type="slidenum">
              <a:rPr lang="es-BO"/>
              <a:pPr/>
              <a:t>‹Nº›</a:t>
            </a:fld>
            <a:endParaRPr lang="es-B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3DF9E1-359E-4572-A4A3-295813675F15}" type="slidenum">
              <a:rPr lang="es-BO"/>
              <a:pPr/>
              <a:t>‹Nº›</a:t>
            </a:fld>
            <a:endParaRPr lang="es-B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1D13E-3531-4F00-9DF0-78F5C4564C12}" type="slidenum">
              <a:rPr lang="es-BO"/>
              <a:pPr/>
              <a:t>‹Nº›</a:t>
            </a:fld>
            <a:endParaRPr lang="es-BO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435A0A0-7188-4B77-A530-2F88BC18C1EB}" type="slidenum">
              <a:rPr lang="es-BO"/>
              <a:pPr/>
              <a:t>‹Nº›</a:t>
            </a:fld>
            <a:endParaRPr lang="es-BO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D8D2AFF-0D02-4B79-BE1B-206A63132304}" type="slidenum">
              <a:rPr lang="es-BO"/>
              <a:pPr/>
              <a:t>‹Nº›</a:t>
            </a:fld>
            <a:endParaRPr lang="es-B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7BDC4D-36BA-4320-A6E9-FB286723D232}" type="slidenum">
              <a:rPr lang="es-BO"/>
              <a:pPr/>
              <a:t>‹Nº›</a:t>
            </a:fld>
            <a:endParaRPr lang="es-B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BF6B0-996E-482E-9721-8E9993CCD3B6}" type="slidenum">
              <a:rPr lang="es-BO"/>
              <a:pPr/>
              <a:t>‹Nº›</a:t>
            </a:fld>
            <a:endParaRPr lang="es-B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A9504-A23B-4FA8-BD22-B5DBC8A9B6EC}" type="slidenum">
              <a:rPr lang="es-BO"/>
              <a:pPr/>
              <a:t>‹Nº›</a:t>
            </a:fld>
            <a:endParaRPr lang="es-B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B337B-EDE8-4F78-A73C-1D9BC5E1456F}" type="slidenum">
              <a:rPr lang="es-BO"/>
              <a:pPr/>
              <a:t>‹Nº›</a:t>
            </a:fld>
            <a:endParaRPr lang="es-B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E8DC4-77BA-4846-A68A-043DC326A2A0}" type="slidenum">
              <a:rPr lang="es-BO"/>
              <a:pPr/>
              <a:t>‹Nº›</a:t>
            </a:fld>
            <a:endParaRPr lang="es-B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77830-113F-4E2D-8B02-8ECB02EC6041}" type="slidenum">
              <a:rPr lang="es-BO"/>
              <a:pPr/>
              <a:t>‹Nº›</a:t>
            </a:fld>
            <a:endParaRPr lang="es-B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149DD-9F82-4F84-A28D-ECACEAC20E7F}" type="slidenum">
              <a:rPr lang="es-BO"/>
              <a:pPr/>
              <a:t>‹Nº›</a:t>
            </a:fld>
            <a:endParaRPr lang="es-B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B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0C039-F17C-479F-B8DE-85BAAD5A1C7B}" type="slidenum">
              <a:rPr lang="es-BO"/>
              <a:pPr/>
              <a:t>‹Nº›</a:t>
            </a:fld>
            <a:endParaRPr lang="es-B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BO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BO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50E923F-7FA7-4C49-84DB-07F75B4D3822}" type="slidenum">
              <a:rPr lang="es-BO"/>
              <a:pPr/>
              <a:t>‹Nº›</a:t>
            </a:fld>
            <a:endParaRPr lang="es-B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2124075" y="5187950"/>
            <a:ext cx="4648200" cy="76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ES_tradnl" sz="2000">
                <a:solidFill>
                  <a:srgbClr val="000099"/>
                </a:solidFill>
              </a:rPr>
              <a:t>Expositor:</a:t>
            </a:r>
          </a:p>
          <a:p>
            <a:pPr algn="ctr" eaLnBrk="1" hangingPunct="1"/>
            <a:r>
              <a:rPr lang="es-ES_tradnl" sz="2400">
                <a:solidFill>
                  <a:srgbClr val="000099"/>
                </a:solidFill>
              </a:rPr>
              <a:t>Alfredo Deheza Gutiérrez</a:t>
            </a:r>
          </a:p>
        </p:txBody>
      </p:sp>
      <p:sp>
        <p:nvSpPr>
          <p:cNvPr id="63500" name="Text Box 12"/>
          <p:cNvSpPr txBox="1">
            <a:spLocks noChangeArrowheads="1"/>
          </p:cNvSpPr>
          <p:nvPr/>
        </p:nvSpPr>
        <p:spPr bwMode="auto">
          <a:xfrm>
            <a:off x="2268538" y="6165850"/>
            <a:ext cx="46482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ES_tradnl" sz="1800">
                <a:solidFill>
                  <a:srgbClr val="000099"/>
                </a:solidFill>
              </a:rPr>
              <a:t>Guatemala, 19 de Noviembre de 2003</a:t>
            </a:r>
          </a:p>
        </p:txBody>
      </p:sp>
      <p:sp>
        <p:nvSpPr>
          <p:cNvPr id="63501" name="Rectangle 13"/>
          <p:cNvSpPr>
            <a:spLocks noChangeArrowheads="1"/>
          </p:cNvSpPr>
          <p:nvPr/>
        </p:nvSpPr>
        <p:spPr bwMode="auto">
          <a:xfrm>
            <a:off x="611188" y="3141663"/>
            <a:ext cx="7761287" cy="10668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ES" sz="3200" b="1">
                <a:solidFill>
                  <a:srgbClr val="000099"/>
                </a:solidFill>
              </a:rPr>
              <a:t>PROTECCIÓN DE LOS DERECHOS DE LOS CONSUMIDORES</a:t>
            </a:r>
          </a:p>
        </p:txBody>
      </p:sp>
      <p:sp>
        <p:nvSpPr>
          <p:cNvPr id="63502" name="Rectangle 14"/>
          <p:cNvSpPr>
            <a:spLocks noChangeArrowheads="1"/>
          </p:cNvSpPr>
          <p:nvPr/>
        </p:nvSpPr>
        <p:spPr bwMode="auto">
          <a:xfrm>
            <a:off x="827088" y="692150"/>
            <a:ext cx="7761287" cy="88423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BO" b="1">
                <a:solidFill>
                  <a:srgbClr val="000099"/>
                </a:solidFill>
              </a:rPr>
              <a:t>REPÚBLICA DE BOLIVIA</a:t>
            </a:r>
          </a:p>
          <a:p>
            <a:pPr algn="ctr" eaLnBrk="1" hangingPunct="1"/>
            <a:r>
              <a:rPr lang="es-BO" sz="2400" b="1">
                <a:solidFill>
                  <a:srgbClr val="000099"/>
                </a:solidFill>
              </a:rPr>
              <a:t>SUPERINTENDENCIA DE ELECTRICIDAD</a:t>
            </a:r>
            <a:endParaRPr lang="es-ES" sz="2400" b="1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1143000"/>
          </a:xfrm>
        </p:spPr>
        <p:txBody>
          <a:bodyPr/>
          <a:lstStyle/>
          <a:p>
            <a:r>
              <a:rPr lang="es-MX" sz="4000" b="1"/>
              <a:t>ALGUNAS INEFICIENCIAS</a:t>
            </a:r>
            <a:endParaRPr lang="es-ES" sz="4000" b="1"/>
          </a:p>
        </p:txBody>
      </p:sp>
      <p:sp>
        <p:nvSpPr>
          <p:cNvPr id="290819" name="Text Box 3"/>
          <p:cNvSpPr txBox="1">
            <a:spLocks noChangeArrowheads="1"/>
          </p:cNvSpPr>
          <p:nvPr/>
        </p:nvSpPr>
        <p:spPr bwMode="auto">
          <a:xfrm>
            <a:off x="5867400" y="1447800"/>
            <a:ext cx="3276600" cy="41084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ES" sz="2400" b="1">
                <a:solidFill>
                  <a:srgbClr val="000099"/>
                </a:solidFill>
                <a:cs typeface="Times New Roman" charset="0"/>
              </a:rPr>
              <a:t>Ineficiencia Interna:</a:t>
            </a:r>
          </a:p>
          <a:p>
            <a:pPr eaLnBrk="1" hangingPunct="1"/>
            <a:endParaRPr lang="es-ES" sz="2400">
              <a:solidFill>
                <a:srgbClr val="000099"/>
              </a:solidFill>
              <a:cs typeface="Times New Roman" charset="0"/>
            </a:endParaRPr>
          </a:p>
          <a:p>
            <a:pPr algn="just"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Si se produce sin minimizar costo (</a:t>
            </a:r>
            <a:r>
              <a:rPr lang="es-MX" sz="2400">
                <a:solidFill>
                  <a:srgbClr val="000099"/>
                </a:solidFill>
              </a:rPr>
              <a:t>CM’g)</a:t>
            </a:r>
            <a:endParaRPr lang="es-ES" sz="2400">
              <a:solidFill>
                <a:srgbClr val="000099"/>
              </a:solidFill>
              <a:cs typeface="Times New Roman" charset="0"/>
            </a:endParaRP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 </a:t>
            </a:r>
          </a:p>
          <a:p>
            <a:pPr eaLnBrk="1" hangingPunct="1"/>
            <a:r>
              <a:rPr lang="es-ES" sz="2400" b="1">
                <a:solidFill>
                  <a:srgbClr val="000099"/>
                </a:solidFill>
                <a:cs typeface="Times New Roman" charset="0"/>
              </a:rPr>
              <a:t>Ineficiencia Dinámica:</a:t>
            </a:r>
          </a:p>
          <a:p>
            <a:pPr eaLnBrk="1" hangingPunct="1"/>
            <a:endParaRPr lang="es-ES" sz="2400" b="1">
              <a:solidFill>
                <a:srgbClr val="000099"/>
              </a:solidFill>
              <a:cs typeface="Times New Roman" charset="0"/>
            </a:endParaRPr>
          </a:p>
          <a:p>
            <a:pPr algn="just"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El producto no tiene la capacidad de introducir nueva 	tecnología</a:t>
            </a:r>
          </a:p>
          <a:p>
            <a:pPr eaLnBrk="1" hangingPunct="1"/>
            <a:endParaRPr lang="es-ES" sz="2400">
              <a:solidFill>
                <a:srgbClr val="000099"/>
              </a:solidFill>
            </a:endParaRPr>
          </a:p>
        </p:txBody>
      </p:sp>
      <p:sp>
        <p:nvSpPr>
          <p:cNvPr id="290820" name="Line 4"/>
          <p:cNvSpPr>
            <a:spLocks noChangeShapeType="1"/>
          </p:cNvSpPr>
          <p:nvPr/>
        </p:nvSpPr>
        <p:spPr bwMode="auto">
          <a:xfrm>
            <a:off x="1081088" y="1851025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0821" name="Line 5"/>
          <p:cNvSpPr>
            <a:spLocks noChangeShapeType="1"/>
          </p:cNvSpPr>
          <p:nvPr/>
        </p:nvSpPr>
        <p:spPr bwMode="auto">
          <a:xfrm>
            <a:off x="1081088" y="5127625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0822" name="Line 6"/>
          <p:cNvSpPr>
            <a:spLocks noChangeShapeType="1"/>
          </p:cNvSpPr>
          <p:nvPr/>
        </p:nvSpPr>
        <p:spPr bwMode="auto">
          <a:xfrm flipV="1">
            <a:off x="1081088" y="2384425"/>
            <a:ext cx="34290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0823" name="Line 7"/>
          <p:cNvSpPr>
            <a:spLocks noChangeShapeType="1"/>
          </p:cNvSpPr>
          <p:nvPr/>
        </p:nvSpPr>
        <p:spPr bwMode="auto">
          <a:xfrm>
            <a:off x="1081088" y="2155825"/>
            <a:ext cx="304800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0824" name="Line 8"/>
          <p:cNvSpPr>
            <a:spLocks noChangeShapeType="1"/>
          </p:cNvSpPr>
          <p:nvPr/>
        </p:nvSpPr>
        <p:spPr bwMode="auto">
          <a:xfrm>
            <a:off x="2732088" y="3527425"/>
            <a:ext cx="0" cy="16002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0825" name="Line 9"/>
          <p:cNvSpPr>
            <a:spLocks noChangeShapeType="1"/>
          </p:cNvSpPr>
          <p:nvPr/>
        </p:nvSpPr>
        <p:spPr bwMode="auto">
          <a:xfrm flipH="1">
            <a:off x="1081088" y="3527425"/>
            <a:ext cx="16764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0826" name="Text Box 10"/>
          <p:cNvSpPr txBox="1">
            <a:spLocks noChangeArrowheads="1"/>
          </p:cNvSpPr>
          <p:nvPr/>
        </p:nvSpPr>
        <p:spPr bwMode="auto">
          <a:xfrm>
            <a:off x="2554288" y="5102225"/>
            <a:ext cx="441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Q</a:t>
            </a:r>
            <a:r>
              <a:rPr lang="es-MX" sz="2000" baseline="-25000"/>
              <a:t>e</a:t>
            </a:r>
            <a:endParaRPr lang="es-ES" sz="2000"/>
          </a:p>
        </p:txBody>
      </p:sp>
      <p:sp>
        <p:nvSpPr>
          <p:cNvPr id="290827" name="Text Box 11"/>
          <p:cNvSpPr txBox="1">
            <a:spLocks noChangeArrowheads="1"/>
          </p:cNvSpPr>
          <p:nvPr/>
        </p:nvSpPr>
        <p:spPr bwMode="auto">
          <a:xfrm>
            <a:off x="4068763" y="4365625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D</a:t>
            </a:r>
            <a:endParaRPr lang="es-ES" sz="2000"/>
          </a:p>
        </p:txBody>
      </p:sp>
      <p:sp>
        <p:nvSpPr>
          <p:cNvPr id="290828" name="Text Box 12"/>
          <p:cNvSpPr txBox="1">
            <a:spLocks noChangeArrowheads="1"/>
          </p:cNvSpPr>
          <p:nvPr/>
        </p:nvSpPr>
        <p:spPr bwMode="auto">
          <a:xfrm>
            <a:off x="4429125" y="2311400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O</a:t>
            </a:r>
            <a:endParaRPr lang="es-ES" sz="2000"/>
          </a:p>
        </p:txBody>
      </p:sp>
      <p:sp>
        <p:nvSpPr>
          <p:cNvPr id="290829" name="Text Box 13"/>
          <p:cNvSpPr txBox="1">
            <a:spLocks noChangeArrowheads="1"/>
          </p:cNvSpPr>
          <p:nvPr/>
        </p:nvSpPr>
        <p:spPr bwMode="auto">
          <a:xfrm>
            <a:off x="673100" y="1654175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400"/>
              <a:t>P</a:t>
            </a:r>
            <a:endParaRPr lang="es-ES" sz="2400"/>
          </a:p>
        </p:txBody>
      </p:sp>
      <p:sp>
        <p:nvSpPr>
          <p:cNvPr id="290830" name="Text Box 14"/>
          <p:cNvSpPr txBox="1">
            <a:spLocks noChangeArrowheads="1"/>
          </p:cNvSpPr>
          <p:nvPr/>
        </p:nvSpPr>
        <p:spPr bwMode="auto">
          <a:xfrm>
            <a:off x="4213225" y="5132388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400"/>
              <a:t>Q</a:t>
            </a:r>
            <a:endParaRPr lang="es-ES" sz="2400"/>
          </a:p>
        </p:txBody>
      </p:sp>
      <p:sp>
        <p:nvSpPr>
          <p:cNvPr id="290831" name="Text Box 15"/>
          <p:cNvSpPr txBox="1">
            <a:spLocks noChangeArrowheads="1"/>
          </p:cNvSpPr>
          <p:nvPr/>
        </p:nvSpPr>
        <p:spPr bwMode="auto">
          <a:xfrm>
            <a:off x="468313" y="3286125"/>
            <a:ext cx="3984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P</a:t>
            </a:r>
            <a:r>
              <a:rPr lang="es-MX" sz="2000" baseline="-25000"/>
              <a:t>e</a:t>
            </a:r>
            <a:endParaRPr lang="es-ES" sz="2000"/>
          </a:p>
        </p:txBody>
      </p:sp>
      <p:sp>
        <p:nvSpPr>
          <p:cNvPr id="290832" name="Text Box 16"/>
          <p:cNvSpPr txBox="1">
            <a:spLocks noChangeArrowheads="1"/>
          </p:cNvSpPr>
          <p:nvPr/>
        </p:nvSpPr>
        <p:spPr bwMode="auto">
          <a:xfrm>
            <a:off x="539750" y="2781300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P</a:t>
            </a:r>
            <a:endParaRPr lang="es-ES" sz="2000"/>
          </a:p>
        </p:txBody>
      </p:sp>
      <p:sp>
        <p:nvSpPr>
          <p:cNvPr id="290833" name="Line 17"/>
          <p:cNvSpPr>
            <a:spLocks noChangeShapeType="1"/>
          </p:cNvSpPr>
          <p:nvPr/>
        </p:nvSpPr>
        <p:spPr bwMode="auto">
          <a:xfrm flipH="1">
            <a:off x="1044575" y="2997200"/>
            <a:ext cx="1006475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0834" name="Line 18"/>
          <p:cNvSpPr>
            <a:spLocks noChangeShapeType="1"/>
          </p:cNvSpPr>
          <p:nvPr/>
        </p:nvSpPr>
        <p:spPr bwMode="auto">
          <a:xfrm>
            <a:off x="2085975" y="2997200"/>
            <a:ext cx="0" cy="2160588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0835" name="Text Box 19"/>
          <p:cNvSpPr txBox="1">
            <a:spLocks noChangeArrowheads="1"/>
          </p:cNvSpPr>
          <p:nvPr/>
        </p:nvSpPr>
        <p:spPr bwMode="auto">
          <a:xfrm>
            <a:off x="1900238" y="5337175"/>
            <a:ext cx="487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Q</a:t>
            </a:r>
            <a:r>
              <a:rPr lang="es-MX" sz="2000" baseline="-25000"/>
              <a:t>D</a:t>
            </a:r>
            <a:endParaRPr lang="es-ES" sz="2000"/>
          </a:p>
        </p:txBody>
      </p:sp>
      <p:sp>
        <p:nvSpPr>
          <p:cNvPr id="290836" name="Line 20"/>
          <p:cNvSpPr>
            <a:spLocks noChangeShapeType="1"/>
          </p:cNvSpPr>
          <p:nvPr/>
        </p:nvSpPr>
        <p:spPr bwMode="auto">
          <a:xfrm flipV="1">
            <a:off x="1116013" y="1484313"/>
            <a:ext cx="34290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0837" name="Text Box 21"/>
          <p:cNvSpPr txBox="1">
            <a:spLocks noChangeArrowheads="1"/>
          </p:cNvSpPr>
          <p:nvPr/>
        </p:nvSpPr>
        <p:spPr bwMode="auto">
          <a:xfrm>
            <a:off x="4645025" y="1303338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O</a:t>
            </a:r>
            <a:endParaRPr lang="es-ES" sz="2000"/>
          </a:p>
        </p:txBody>
      </p:sp>
      <p:sp>
        <p:nvSpPr>
          <p:cNvPr id="290838" name="Line 22"/>
          <p:cNvSpPr>
            <a:spLocks noChangeShapeType="1"/>
          </p:cNvSpPr>
          <p:nvPr/>
        </p:nvSpPr>
        <p:spPr bwMode="auto">
          <a:xfrm>
            <a:off x="3851275" y="2133600"/>
            <a:ext cx="21590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0839" name="Line 23"/>
          <p:cNvSpPr>
            <a:spLocks noChangeShapeType="1"/>
          </p:cNvSpPr>
          <p:nvPr/>
        </p:nvSpPr>
        <p:spPr bwMode="auto">
          <a:xfrm>
            <a:off x="2916238" y="2709863"/>
            <a:ext cx="21590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990600" y="2362200"/>
            <a:ext cx="7620000" cy="1828800"/>
          </a:xfrm>
        </p:spPr>
        <p:txBody>
          <a:bodyPr/>
          <a:lstStyle/>
          <a:p>
            <a:r>
              <a:rPr lang="es-ES_tradnl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Mercado Monopólico</a:t>
            </a:r>
            <a:endParaRPr lang="es-ES" sz="6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1143000"/>
          </a:xfrm>
        </p:spPr>
        <p:txBody>
          <a:bodyPr/>
          <a:lstStyle/>
          <a:p>
            <a:r>
              <a:rPr lang="es-MX" sz="4000" b="1"/>
              <a:t>MERCADO MONOPÓLICO</a:t>
            </a:r>
            <a:endParaRPr lang="es-ES" sz="4000" b="1"/>
          </a:p>
        </p:txBody>
      </p:sp>
      <p:sp>
        <p:nvSpPr>
          <p:cNvPr id="291843" name="Line 3"/>
          <p:cNvSpPr>
            <a:spLocks noChangeShapeType="1"/>
          </p:cNvSpPr>
          <p:nvPr/>
        </p:nvSpPr>
        <p:spPr bwMode="auto">
          <a:xfrm>
            <a:off x="854075" y="2362200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1844" name="Line 4"/>
          <p:cNvSpPr>
            <a:spLocks noChangeShapeType="1"/>
          </p:cNvSpPr>
          <p:nvPr/>
        </p:nvSpPr>
        <p:spPr bwMode="auto">
          <a:xfrm>
            <a:off x="854075" y="5622925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1845" name="Line 5"/>
          <p:cNvSpPr>
            <a:spLocks noChangeShapeType="1"/>
          </p:cNvSpPr>
          <p:nvPr/>
        </p:nvSpPr>
        <p:spPr bwMode="auto">
          <a:xfrm>
            <a:off x="854075" y="2803525"/>
            <a:ext cx="327660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1846" name="Line 6"/>
          <p:cNvSpPr>
            <a:spLocks noChangeShapeType="1"/>
          </p:cNvSpPr>
          <p:nvPr/>
        </p:nvSpPr>
        <p:spPr bwMode="auto">
          <a:xfrm>
            <a:off x="854075" y="2803525"/>
            <a:ext cx="1676400" cy="281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1847" name="Freeform 7"/>
          <p:cNvSpPr>
            <a:spLocks/>
          </p:cNvSpPr>
          <p:nvPr/>
        </p:nvSpPr>
        <p:spPr bwMode="auto">
          <a:xfrm>
            <a:off x="854075" y="3336925"/>
            <a:ext cx="3048000" cy="1968500"/>
          </a:xfrm>
          <a:custGeom>
            <a:avLst/>
            <a:gdLst/>
            <a:ahLst/>
            <a:cxnLst>
              <a:cxn ang="0">
                <a:pos x="0" y="528"/>
              </a:cxn>
              <a:cxn ang="0">
                <a:pos x="480" y="672"/>
              </a:cxn>
              <a:cxn ang="0">
                <a:pos x="1536" y="0"/>
              </a:cxn>
            </a:cxnLst>
            <a:rect l="0" t="0" r="r" b="b"/>
            <a:pathLst>
              <a:path w="1536" h="760">
                <a:moveTo>
                  <a:pt x="0" y="528"/>
                </a:moveTo>
                <a:cubicBezTo>
                  <a:pt x="112" y="644"/>
                  <a:pt x="224" y="760"/>
                  <a:pt x="480" y="672"/>
                </a:cubicBezTo>
                <a:cubicBezTo>
                  <a:pt x="736" y="584"/>
                  <a:pt x="1136" y="292"/>
                  <a:pt x="153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1848" name="Line 8"/>
          <p:cNvSpPr>
            <a:spLocks noChangeShapeType="1"/>
          </p:cNvSpPr>
          <p:nvPr/>
        </p:nvSpPr>
        <p:spPr bwMode="auto">
          <a:xfrm>
            <a:off x="2073275" y="4937125"/>
            <a:ext cx="0" cy="685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1849" name="Line 9"/>
          <p:cNvSpPr>
            <a:spLocks noChangeShapeType="1"/>
          </p:cNvSpPr>
          <p:nvPr/>
        </p:nvSpPr>
        <p:spPr bwMode="auto">
          <a:xfrm flipV="1">
            <a:off x="2073275" y="3794125"/>
            <a:ext cx="0" cy="1066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1850" name="Line 10"/>
          <p:cNvSpPr>
            <a:spLocks noChangeShapeType="1"/>
          </p:cNvSpPr>
          <p:nvPr/>
        </p:nvSpPr>
        <p:spPr bwMode="auto">
          <a:xfrm flipH="1">
            <a:off x="854075" y="3794125"/>
            <a:ext cx="12192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1851" name="Line 11"/>
          <p:cNvSpPr>
            <a:spLocks noChangeShapeType="1"/>
          </p:cNvSpPr>
          <p:nvPr/>
        </p:nvSpPr>
        <p:spPr bwMode="auto">
          <a:xfrm flipH="1">
            <a:off x="854075" y="4403725"/>
            <a:ext cx="19812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1852" name="Freeform 12" descr="Diagonal hacia abajo clara"/>
          <p:cNvSpPr>
            <a:spLocks/>
          </p:cNvSpPr>
          <p:nvPr/>
        </p:nvSpPr>
        <p:spPr bwMode="auto">
          <a:xfrm>
            <a:off x="2073275" y="3794125"/>
            <a:ext cx="762000" cy="609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84"/>
              </a:cxn>
              <a:cxn ang="0">
                <a:pos x="480" y="384"/>
              </a:cxn>
              <a:cxn ang="0">
                <a:pos x="0" y="0"/>
              </a:cxn>
            </a:cxnLst>
            <a:rect l="0" t="0" r="r" b="b"/>
            <a:pathLst>
              <a:path w="480" h="384">
                <a:moveTo>
                  <a:pt x="0" y="0"/>
                </a:moveTo>
                <a:lnTo>
                  <a:pt x="0" y="384"/>
                </a:lnTo>
                <a:lnTo>
                  <a:pt x="480" y="384"/>
                </a:lnTo>
                <a:lnTo>
                  <a:pt x="0" y="0"/>
                </a:lnTo>
                <a:close/>
              </a:path>
            </a:pathLst>
          </a:custGeom>
          <a:pattFill prst="lt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1853" name="Freeform 13" descr="Diagonal hacia arriba clara"/>
          <p:cNvSpPr>
            <a:spLocks/>
          </p:cNvSpPr>
          <p:nvPr/>
        </p:nvSpPr>
        <p:spPr bwMode="auto">
          <a:xfrm>
            <a:off x="2073275" y="4403725"/>
            <a:ext cx="762000" cy="533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6"/>
              </a:cxn>
              <a:cxn ang="0">
                <a:pos x="480" y="0"/>
              </a:cxn>
              <a:cxn ang="0">
                <a:pos x="0" y="0"/>
              </a:cxn>
            </a:cxnLst>
            <a:rect l="0" t="0" r="r" b="b"/>
            <a:pathLst>
              <a:path w="480" h="336">
                <a:moveTo>
                  <a:pt x="0" y="0"/>
                </a:moveTo>
                <a:lnTo>
                  <a:pt x="0" y="336"/>
                </a:lnTo>
                <a:lnTo>
                  <a:pt x="480" y="0"/>
                </a:lnTo>
                <a:lnTo>
                  <a:pt x="0" y="0"/>
                </a:lnTo>
                <a:close/>
              </a:path>
            </a:pathLst>
          </a:custGeom>
          <a:pattFill prst="lt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1854" name="Text Box 14"/>
          <p:cNvSpPr txBox="1">
            <a:spLocks noChangeArrowheads="1"/>
          </p:cNvSpPr>
          <p:nvPr/>
        </p:nvSpPr>
        <p:spPr bwMode="auto">
          <a:xfrm>
            <a:off x="2182813" y="3213100"/>
            <a:ext cx="16557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Pérdida Social</a:t>
            </a:r>
            <a:endParaRPr lang="es-ES" sz="2000"/>
          </a:p>
        </p:txBody>
      </p:sp>
      <p:sp>
        <p:nvSpPr>
          <p:cNvPr id="291855" name="Line 15"/>
          <p:cNvSpPr>
            <a:spLocks noChangeShapeType="1"/>
          </p:cNvSpPr>
          <p:nvPr/>
        </p:nvSpPr>
        <p:spPr bwMode="auto">
          <a:xfrm flipV="1">
            <a:off x="2225675" y="3717925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1856" name="Text Box 16"/>
          <p:cNvSpPr txBox="1">
            <a:spLocks noChangeArrowheads="1"/>
          </p:cNvSpPr>
          <p:nvPr/>
        </p:nvSpPr>
        <p:spPr bwMode="auto">
          <a:xfrm>
            <a:off x="1920875" y="5607050"/>
            <a:ext cx="565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000"/>
              <a:t>Qm</a:t>
            </a:r>
            <a:endParaRPr lang="es-ES" sz="2000"/>
          </a:p>
        </p:txBody>
      </p:sp>
      <p:sp>
        <p:nvSpPr>
          <p:cNvPr id="291857" name="Text Box 17"/>
          <p:cNvSpPr txBox="1">
            <a:spLocks noChangeArrowheads="1"/>
          </p:cNvSpPr>
          <p:nvPr/>
        </p:nvSpPr>
        <p:spPr bwMode="auto">
          <a:xfrm>
            <a:off x="2682875" y="5622925"/>
            <a:ext cx="652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000"/>
              <a:t>Q</a:t>
            </a:r>
            <a:r>
              <a:rPr lang="es-MX" sz="2000" baseline="-25000"/>
              <a:t>R</a:t>
            </a:r>
            <a:endParaRPr lang="es-ES" sz="2000"/>
          </a:p>
        </p:txBody>
      </p:sp>
      <p:sp>
        <p:nvSpPr>
          <p:cNvPr id="291858" name="Text Box 18"/>
          <p:cNvSpPr txBox="1">
            <a:spLocks noChangeArrowheads="1"/>
          </p:cNvSpPr>
          <p:nvPr/>
        </p:nvSpPr>
        <p:spPr bwMode="auto">
          <a:xfrm>
            <a:off x="2225675" y="4860925"/>
            <a:ext cx="1936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Ingreso Marginal</a:t>
            </a:r>
            <a:endParaRPr lang="es-ES" sz="2000"/>
          </a:p>
        </p:txBody>
      </p:sp>
      <p:sp>
        <p:nvSpPr>
          <p:cNvPr id="291859" name="Line 19"/>
          <p:cNvSpPr>
            <a:spLocks noChangeShapeType="1"/>
          </p:cNvSpPr>
          <p:nvPr/>
        </p:nvSpPr>
        <p:spPr bwMode="auto">
          <a:xfrm flipV="1">
            <a:off x="2454275" y="5241925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1860" name="Line 20"/>
          <p:cNvSpPr>
            <a:spLocks noChangeShapeType="1"/>
          </p:cNvSpPr>
          <p:nvPr/>
        </p:nvSpPr>
        <p:spPr bwMode="auto">
          <a:xfrm flipV="1">
            <a:off x="2835275" y="4098925"/>
            <a:ext cx="0" cy="304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1861" name="Text Box 21"/>
          <p:cNvSpPr txBox="1">
            <a:spLocks noChangeArrowheads="1"/>
          </p:cNvSpPr>
          <p:nvPr/>
        </p:nvSpPr>
        <p:spPr bwMode="auto">
          <a:xfrm>
            <a:off x="3924300" y="2924175"/>
            <a:ext cx="706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CMg</a:t>
            </a:r>
            <a:endParaRPr lang="es-ES" sz="2000"/>
          </a:p>
        </p:txBody>
      </p:sp>
      <p:sp>
        <p:nvSpPr>
          <p:cNvPr id="291862" name="Text Box 22"/>
          <p:cNvSpPr txBox="1">
            <a:spLocks noChangeArrowheads="1"/>
          </p:cNvSpPr>
          <p:nvPr/>
        </p:nvSpPr>
        <p:spPr bwMode="auto">
          <a:xfrm>
            <a:off x="4067175" y="5084763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D</a:t>
            </a:r>
            <a:endParaRPr lang="es-ES" sz="2000"/>
          </a:p>
        </p:txBody>
      </p:sp>
      <p:sp>
        <p:nvSpPr>
          <p:cNvPr id="291863" name="Text Box 23"/>
          <p:cNvSpPr txBox="1">
            <a:spLocks noChangeArrowheads="1"/>
          </p:cNvSpPr>
          <p:nvPr/>
        </p:nvSpPr>
        <p:spPr bwMode="auto">
          <a:xfrm>
            <a:off x="457200" y="2174875"/>
            <a:ext cx="36988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400" b="1"/>
              <a:t>P</a:t>
            </a:r>
            <a:endParaRPr lang="es-ES" sz="2400" b="1"/>
          </a:p>
        </p:txBody>
      </p:sp>
      <p:sp>
        <p:nvSpPr>
          <p:cNvPr id="291864" name="Text Box 24"/>
          <p:cNvSpPr txBox="1">
            <a:spLocks noChangeArrowheads="1"/>
          </p:cNvSpPr>
          <p:nvPr/>
        </p:nvSpPr>
        <p:spPr bwMode="auto">
          <a:xfrm>
            <a:off x="4284663" y="5419725"/>
            <a:ext cx="420687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400" b="1"/>
              <a:t>Q</a:t>
            </a:r>
            <a:endParaRPr lang="es-ES" sz="2400" b="1"/>
          </a:p>
        </p:txBody>
      </p:sp>
      <p:sp>
        <p:nvSpPr>
          <p:cNvPr id="291865" name="Line 25"/>
          <p:cNvSpPr>
            <a:spLocks noChangeShapeType="1"/>
          </p:cNvSpPr>
          <p:nvPr/>
        </p:nvSpPr>
        <p:spPr bwMode="auto">
          <a:xfrm>
            <a:off x="2835275" y="4267200"/>
            <a:ext cx="0" cy="13716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1866" name="Text Box 26"/>
          <p:cNvSpPr txBox="1">
            <a:spLocks noChangeArrowheads="1"/>
          </p:cNvSpPr>
          <p:nvPr/>
        </p:nvSpPr>
        <p:spPr bwMode="auto">
          <a:xfrm>
            <a:off x="311150" y="4149725"/>
            <a:ext cx="652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400"/>
              <a:t>P</a:t>
            </a:r>
            <a:r>
              <a:rPr lang="es-MX" sz="2400" baseline="-25000"/>
              <a:t>R</a:t>
            </a:r>
            <a:endParaRPr lang="es-ES" sz="2400"/>
          </a:p>
        </p:txBody>
      </p:sp>
      <p:sp>
        <p:nvSpPr>
          <p:cNvPr id="291867" name="Text Box 27"/>
          <p:cNvSpPr txBox="1">
            <a:spLocks noChangeArrowheads="1"/>
          </p:cNvSpPr>
          <p:nvPr/>
        </p:nvSpPr>
        <p:spPr bwMode="auto">
          <a:xfrm>
            <a:off x="311150" y="3536950"/>
            <a:ext cx="652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400"/>
              <a:t>P</a:t>
            </a:r>
            <a:r>
              <a:rPr lang="es-MX" sz="2400" baseline="-25000"/>
              <a:t>m</a:t>
            </a:r>
            <a:endParaRPr lang="es-ES" sz="2400"/>
          </a:p>
        </p:txBody>
      </p:sp>
      <p:sp>
        <p:nvSpPr>
          <p:cNvPr id="291868" name="Text Box 28"/>
          <p:cNvSpPr txBox="1">
            <a:spLocks noChangeArrowheads="1"/>
          </p:cNvSpPr>
          <p:nvPr/>
        </p:nvSpPr>
        <p:spPr bwMode="auto">
          <a:xfrm>
            <a:off x="5003800" y="1289050"/>
            <a:ext cx="3851275" cy="52038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61950" indent="-361950" eaLnBrk="1" hangingPunct="1"/>
            <a:endParaRPr lang="es-ES" sz="2400">
              <a:solidFill>
                <a:srgbClr val="000099"/>
              </a:solidFill>
              <a:cs typeface="Times New Roman" charset="0"/>
            </a:endParaRPr>
          </a:p>
          <a:p>
            <a:pPr marL="361950" indent="-361950" eaLnBrk="1" hangingPunct="1"/>
            <a:r>
              <a:rPr lang="es-ES" sz="2400" b="1" u="sng">
                <a:solidFill>
                  <a:srgbClr val="000099"/>
                </a:solidFill>
                <a:cs typeface="Times New Roman" charset="0"/>
              </a:rPr>
              <a:t>Condiciones:</a:t>
            </a:r>
          </a:p>
          <a:p>
            <a:pPr marL="361950" indent="-361950" eaLnBrk="1" hangingPunct="1"/>
            <a:endParaRPr lang="es-ES" sz="2400">
              <a:solidFill>
                <a:srgbClr val="000099"/>
              </a:solidFill>
              <a:cs typeface="Times New Roman" charset="0"/>
            </a:endParaRPr>
          </a:p>
          <a:p>
            <a:pPr marL="361950" indent="-361950"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	Existen cuatro factores que en forma individual o conjunta definen un monopolio:</a:t>
            </a:r>
          </a:p>
          <a:p>
            <a:pPr marL="361950" indent="-361950" eaLnBrk="1" hangingPunct="1"/>
            <a:endParaRPr lang="es-MX" sz="2400">
              <a:solidFill>
                <a:srgbClr val="000099"/>
              </a:solidFill>
              <a:cs typeface="Times New Roman" charset="0"/>
            </a:endParaRPr>
          </a:p>
          <a:p>
            <a:pPr marL="361950" indent="-361950" eaLnBrk="1" hangingPunct="1">
              <a:buFontTx/>
              <a:buChar char="•"/>
            </a:pPr>
            <a:r>
              <a:rPr lang="es-ES" sz="2400">
                <a:solidFill>
                  <a:srgbClr val="000099"/>
                </a:solidFill>
                <a:cs typeface="Times New Roman" charset="0"/>
              </a:rPr>
              <a:t>Economías de escala.</a:t>
            </a:r>
            <a:endParaRPr lang="es-MX" sz="2400">
              <a:solidFill>
                <a:srgbClr val="000099"/>
              </a:solidFill>
              <a:cs typeface="Times New Roman" charset="0"/>
            </a:endParaRPr>
          </a:p>
          <a:p>
            <a:pPr marL="361950" indent="-361950" eaLnBrk="1" hangingPunct="1">
              <a:buFontTx/>
              <a:buChar char="•"/>
            </a:pPr>
            <a:r>
              <a:rPr lang="es-ES" sz="2400">
                <a:solidFill>
                  <a:srgbClr val="000099"/>
                </a:solidFill>
                <a:cs typeface="Times New Roman" charset="0"/>
              </a:rPr>
              <a:t>Control exclusivo de factores</a:t>
            </a:r>
            <a:endParaRPr lang="es-MX" sz="2400">
              <a:solidFill>
                <a:srgbClr val="000099"/>
              </a:solidFill>
              <a:cs typeface="Times New Roman" charset="0"/>
            </a:endParaRPr>
          </a:p>
          <a:p>
            <a:pPr marL="361950" indent="-361950" eaLnBrk="1" hangingPunct="1">
              <a:buFontTx/>
              <a:buChar char="•"/>
            </a:pPr>
            <a:r>
              <a:rPr lang="es-ES" sz="2400">
                <a:solidFill>
                  <a:srgbClr val="000099"/>
                </a:solidFill>
                <a:cs typeface="Times New Roman" charset="0"/>
              </a:rPr>
              <a:t>Patente</a:t>
            </a:r>
            <a:r>
              <a:rPr lang="es-MX" sz="2400">
                <a:solidFill>
                  <a:srgbClr val="000099"/>
                </a:solidFill>
                <a:cs typeface="Times New Roman" charset="0"/>
              </a:rPr>
              <a:t>s</a:t>
            </a:r>
          </a:p>
          <a:p>
            <a:pPr marL="361950" indent="-361950" eaLnBrk="1" hangingPunct="1">
              <a:buFontTx/>
              <a:buChar char="•"/>
            </a:pPr>
            <a:r>
              <a:rPr lang="es-ES" sz="2400">
                <a:solidFill>
                  <a:srgbClr val="000099"/>
                </a:solidFill>
                <a:cs typeface="Times New Roman" charset="0"/>
              </a:rPr>
              <a:t>Licencias o concesiones del Estado. </a:t>
            </a:r>
            <a:endParaRPr lang="es-ES" sz="240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/>
              <a:t>MAXIMIZACIÓN DEL BENEFICIO EN EL MONOPOLIO</a:t>
            </a:r>
            <a:endParaRPr lang="es-ES" sz="3600" b="1"/>
          </a:p>
        </p:txBody>
      </p:sp>
      <p:sp>
        <p:nvSpPr>
          <p:cNvPr id="287747" name="Text Box 3"/>
          <p:cNvSpPr txBox="1">
            <a:spLocks noChangeArrowheads="1"/>
          </p:cNvSpPr>
          <p:nvPr/>
        </p:nvSpPr>
        <p:spPr bwMode="auto">
          <a:xfrm>
            <a:off x="381000" y="2128838"/>
            <a:ext cx="8397875" cy="41084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Para el monopolio también es válido que si	Img = Cmg se maximiza el beneficio.</a:t>
            </a: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 </a:t>
            </a: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Consideremos una función de demanda 	P = a - bQ </a:t>
            </a: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 </a:t>
            </a: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El Img se calcula como: 	dIT(Q)/dQ = Q*dP(Q)/dQ + P(Q)</a:t>
            </a: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 </a:t>
            </a: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Reemplazando		dIT(Q)/dQ = Q*d(a - bQ)/dQ + (a - bQ)</a:t>
            </a: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 </a:t>
            </a: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El Img será				Img = a – 2bQ</a:t>
            </a:r>
          </a:p>
          <a:p>
            <a:pPr eaLnBrk="1" hangingPunct="1"/>
            <a:endParaRPr lang="es-ES" sz="240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4000" b="1"/>
              <a:t>MERCADO MONOPÓLICO</a:t>
            </a:r>
            <a:br>
              <a:rPr lang="es-MX" sz="4000" b="1"/>
            </a:br>
            <a:r>
              <a:rPr lang="es-MX" sz="4000" b="1"/>
              <a:t>NATURAL</a:t>
            </a:r>
            <a:endParaRPr lang="es-ES" sz="4000" b="1"/>
          </a:p>
        </p:txBody>
      </p:sp>
      <p:sp>
        <p:nvSpPr>
          <p:cNvPr id="288771" name="Line 1027"/>
          <p:cNvSpPr>
            <a:spLocks noChangeShapeType="1"/>
          </p:cNvSpPr>
          <p:nvPr/>
        </p:nvSpPr>
        <p:spPr bwMode="auto">
          <a:xfrm>
            <a:off x="1038225" y="2362200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8772" name="Line 1028"/>
          <p:cNvSpPr>
            <a:spLocks noChangeShapeType="1"/>
          </p:cNvSpPr>
          <p:nvPr/>
        </p:nvSpPr>
        <p:spPr bwMode="auto">
          <a:xfrm>
            <a:off x="1038225" y="5622925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8773" name="Line 1029"/>
          <p:cNvSpPr>
            <a:spLocks noChangeShapeType="1"/>
          </p:cNvSpPr>
          <p:nvPr/>
        </p:nvSpPr>
        <p:spPr bwMode="auto">
          <a:xfrm>
            <a:off x="1038225" y="2803525"/>
            <a:ext cx="327660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8774" name="Line 1030"/>
          <p:cNvSpPr>
            <a:spLocks noChangeShapeType="1"/>
          </p:cNvSpPr>
          <p:nvPr/>
        </p:nvSpPr>
        <p:spPr bwMode="auto">
          <a:xfrm>
            <a:off x="1038225" y="2803525"/>
            <a:ext cx="1676400" cy="281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8775" name="Line 1031"/>
          <p:cNvSpPr>
            <a:spLocks noChangeShapeType="1"/>
          </p:cNvSpPr>
          <p:nvPr/>
        </p:nvSpPr>
        <p:spPr bwMode="auto">
          <a:xfrm>
            <a:off x="2257425" y="4937125"/>
            <a:ext cx="0" cy="685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8776" name="Line 1032"/>
          <p:cNvSpPr>
            <a:spLocks noChangeShapeType="1"/>
          </p:cNvSpPr>
          <p:nvPr/>
        </p:nvSpPr>
        <p:spPr bwMode="auto">
          <a:xfrm flipV="1">
            <a:off x="2257425" y="3794125"/>
            <a:ext cx="0" cy="1066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8777" name="Line 1033"/>
          <p:cNvSpPr>
            <a:spLocks noChangeShapeType="1"/>
          </p:cNvSpPr>
          <p:nvPr/>
        </p:nvSpPr>
        <p:spPr bwMode="auto">
          <a:xfrm flipH="1">
            <a:off x="1038225" y="3794125"/>
            <a:ext cx="12192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8778" name="Line 1034"/>
          <p:cNvSpPr>
            <a:spLocks noChangeShapeType="1"/>
          </p:cNvSpPr>
          <p:nvPr/>
        </p:nvSpPr>
        <p:spPr bwMode="auto">
          <a:xfrm flipH="1">
            <a:off x="1038225" y="4403725"/>
            <a:ext cx="19812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8779" name="Text Box 1035"/>
          <p:cNvSpPr txBox="1">
            <a:spLocks noChangeArrowheads="1"/>
          </p:cNvSpPr>
          <p:nvPr/>
        </p:nvSpPr>
        <p:spPr bwMode="auto">
          <a:xfrm>
            <a:off x="2105025" y="5607050"/>
            <a:ext cx="565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000"/>
              <a:t>Qm</a:t>
            </a:r>
            <a:endParaRPr lang="es-ES" sz="2000"/>
          </a:p>
        </p:txBody>
      </p:sp>
      <p:sp>
        <p:nvSpPr>
          <p:cNvPr id="288780" name="Text Box 1036"/>
          <p:cNvSpPr txBox="1">
            <a:spLocks noChangeArrowheads="1"/>
          </p:cNvSpPr>
          <p:nvPr/>
        </p:nvSpPr>
        <p:spPr bwMode="auto">
          <a:xfrm>
            <a:off x="2867025" y="5622925"/>
            <a:ext cx="652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000"/>
              <a:t>Q</a:t>
            </a:r>
            <a:r>
              <a:rPr lang="es-MX" sz="2000" baseline="-25000"/>
              <a:t>R</a:t>
            </a:r>
            <a:endParaRPr lang="es-ES" sz="2000"/>
          </a:p>
        </p:txBody>
      </p:sp>
      <p:sp>
        <p:nvSpPr>
          <p:cNvPr id="288781" name="Text Box 1037"/>
          <p:cNvSpPr txBox="1">
            <a:spLocks noChangeArrowheads="1"/>
          </p:cNvSpPr>
          <p:nvPr/>
        </p:nvSpPr>
        <p:spPr bwMode="auto">
          <a:xfrm>
            <a:off x="4859338" y="4941888"/>
            <a:ext cx="706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CMg</a:t>
            </a:r>
            <a:endParaRPr lang="es-ES" sz="2000"/>
          </a:p>
        </p:txBody>
      </p:sp>
      <p:sp>
        <p:nvSpPr>
          <p:cNvPr id="288782" name="Text Box 1038"/>
          <p:cNvSpPr txBox="1">
            <a:spLocks noChangeArrowheads="1"/>
          </p:cNvSpPr>
          <p:nvPr/>
        </p:nvSpPr>
        <p:spPr bwMode="auto">
          <a:xfrm>
            <a:off x="4311650" y="5229225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D</a:t>
            </a:r>
            <a:endParaRPr lang="es-ES" sz="2000"/>
          </a:p>
        </p:txBody>
      </p:sp>
      <p:sp>
        <p:nvSpPr>
          <p:cNvPr id="288783" name="Text Box 1039"/>
          <p:cNvSpPr txBox="1">
            <a:spLocks noChangeArrowheads="1"/>
          </p:cNvSpPr>
          <p:nvPr/>
        </p:nvSpPr>
        <p:spPr bwMode="auto">
          <a:xfrm>
            <a:off x="641350" y="2174875"/>
            <a:ext cx="36988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400" b="1"/>
              <a:t>P</a:t>
            </a:r>
            <a:endParaRPr lang="es-ES" sz="2400" b="1"/>
          </a:p>
        </p:txBody>
      </p:sp>
      <p:sp>
        <p:nvSpPr>
          <p:cNvPr id="288784" name="Text Box 1040"/>
          <p:cNvSpPr txBox="1">
            <a:spLocks noChangeArrowheads="1"/>
          </p:cNvSpPr>
          <p:nvPr/>
        </p:nvSpPr>
        <p:spPr bwMode="auto">
          <a:xfrm>
            <a:off x="4451350" y="5527675"/>
            <a:ext cx="42068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400" b="1"/>
              <a:t>Q</a:t>
            </a:r>
            <a:endParaRPr lang="es-ES" sz="2400" b="1"/>
          </a:p>
        </p:txBody>
      </p:sp>
      <p:sp>
        <p:nvSpPr>
          <p:cNvPr id="288785" name="Line 1041"/>
          <p:cNvSpPr>
            <a:spLocks noChangeShapeType="1"/>
          </p:cNvSpPr>
          <p:nvPr/>
        </p:nvSpPr>
        <p:spPr bwMode="auto">
          <a:xfrm flipH="1">
            <a:off x="3059113" y="4365625"/>
            <a:ext cx="0" cy="1368425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8786" name="Text Box 1042"/>
          <p:cNvSpPr txBox="1">
            <a:spLocks noChangeArrowheads="1"/>
          </p:cNvSpPr>
          <p:nvPr/>
        </p:nvSpPr>
        <p:spPr bwMode="auto">
          <a:xfrm>
            <a:off x="495300" y="4149725"/>
            <a:ext cx="652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400"/>
              <a:t>P</a:t>
            </a:r>
            <a:r>
              <a:rPr lang="es-MX" sz="2400" baseline="-25000"/>
              <a:t>R</a:t>
            </a:r>
            <a:endParaRPr lang="es-ES" sz="2400"/>
          </a:p>
        </p:txBody>
      </p:sp>
      <p:sp>
        <p:nvSpPr>
          <p:cNvPr id="288787" name="Text Box 1043"/>
          <p:cNvSpPr txBox="1">
            <a:spLocks noChangeArrowheads="1"/>
          </p:cNvSpPr>
          <p:nvPr/>
        </p:nvSpPr>
        <p:spPr bwMode="auto">
          <a:xfrm>
            <a:off x="495300" y="3536950"/>
            <a:ext cx="652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400"/>
              <a:t>P</a:t>
            </a:r>
            <a:r>
              <a:rPr lang="es-MX" sz="2400" baseline="-25000"/>
              <a:t>m</a:t>
            </a:r>
            <a:endParaRPr lang="es-ES" sz="2400"/>
          </a:p>
        </p:txBody>
      </p:sp>
      <p:sp>
        <p:nvSpPr>
          <p:cNvPr id="288788" name="Freeform 1044"/>
          <p:cNvSpPr>
            <a:spLocks/>
          </p:cNvSpPr>
          <p:nvPr/>
        </p:nvSpPr>
        <p:spPr bwMode="auto">
          <a:xfrm>
            <a:off x="1214438" y="3716338"/>
            <a:ext cx="3717925" cy="8112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3" y="227"/>
              </a:cxn>
              <a:cxn ang="0">
                <a:pos x="998" y="408"/>
              </a:cxn>
              <a:cxn ang="0">
                <a:pos x="1905" y="499"/>
              </a:cxn>
              <a:cxn ang="0">
                <a:pos x="2812" y="544"/>
              </a:cxn>
            </a:cxnLst>
            <a:rect l="0" t="0" r="r" b="b"/>
            <a:pathLst>
              <a:path w="2812" h="544">
                <a:moveTo>
                  <a:pt x="0" y="0"/>
                </a:moveTo>
                <a:cubicBezTo>
                  <a:pt x="98" y="79"/>
                  <a:pt x="197" y="159"/>
                  <a:pt x="363" y="227"/>
                </a:cubicBezTo>
                <a:cubicBezTo>
                  <a:pt x="529" y="295"/>
                  <a:pt x="741" y="363"/>
                  <a:pt x="998" y="408"/>
                </a:cubicBezTo>
                <a:cubicBezTo>
                  <a:pt x="1255" y="453"/>
                  <a:pt x="1603" y="476"/>
                  <a:pt x="1905" y="499"/>
                </a:cubicBezTo>
                <a:cubicBezTo>
                  <a:pt x="2207" y="522"/>
                  <a:pt x="2661" y="537"/>
                  <a:pt x="2812" y="54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8789" name="Freeform 1045"/>
          <p:cNvSpPr>
            <a:spLocks/>
          </p:cNvSpPr>
          <p:nvPr/>
        </p:nvSpPr>
        <p:spPr bwMode="auto">
          <a:xfrm>
            <a:off x="1143000" y="4292600"/>
            <a:ext cx="3500438" cy="7921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3" y="227"/>
              </a:cxn>
              <a:cxn ang="0">
                <a:pos x="998" y="408"/>
              </a:cxn>
              <a:cxn ang="0">
                <a:pos x="1905" y="499"/>
              </a:cxn>
              <a:cxn ang="0">
                <a:pos x="2812" y="544"/>
              </a:cxn>
            </a:cxnLst>
            <a:rect l="0" t="0" r="r" b="b"/>
            <a:pathLst>
              <a:path w="2812" h="544">
                <a:moveTo>
                  <a:pt x="0" y="0"/>
                </a:moveTo>
                <a:cubicBezTo>
                  <a:pt x="98" y="79"/>
                  <a:pt x="197" y="159"/>
                  <a:pt x="363" y="227"/>
                </a:cubicBezTo>
                <a:cubicBezTo>
                  <a:pt x="529" y="295"/>
                  <a:pt x="741" y="363"/>
                  <a:pt x="998" y="408"/>
                </a:cubicBezTo>
                <a:cubicBezTo>
                  <a:pt x="1255" y="453"/>
                  <a:pt x="1603" y="476"/>
                  <a:pt x="1905" y="499"/>
                </a:cubicBezTo>
                <a:cubicBezTo>
                  <a:pt x="2207" y="522"/>
                  <a:pt x="2661" y="537"/>
                  <a:pt x="2812" y="54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8790" name="Text Box 1046"/>
          <p:cNvSpPr txBox="1">
            <a:spLocks noChangeArrowheads="1"/>
          </p:cNvSpPr>
          <p:nvPr/>
        </p:nvSpPr>
        <p:spPr bwMode="auto">
          <a:xfrm>
            <a:off x="4887913" y="4327525"/>
            <a:ext cx="69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CMe</a:t>
            </a:r>
            <a:endParaRPr lang="es-ES" sz="2000"/>
          </a:p>
        </p:txBody>
      </p:sp>
      <p:sp>
        <p:nvSpPr>
          <p:cNvPr id="288791" name="Text Box 1047"/>
          <p:cNvSpPr txBox="1">
            <a:spLocks noChangeArrowheads="1"/>
          </p:cNvSpPr>
          <p:nvPr/>
        </p:nvSpPr>
        <p:spPr bwMode="auto">
          <a:xfrm>
            <a:off x="2609850" y="5229225"/>
            <a:ext cx="620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IMg</a:t>
            </a:r>
            <a:endParaRPr lang="es-ES" sz="2000"/>
          </a:p>
        </p:txBody>
      </p:sp>
      <p:sp>
        <p:nvSpPr>
          <p:cNvPr id="288792" name="Text Box 1048"/>
          <p:cNvSpPr txBox="1">
            <a:spLocks noChangeArrowheads="1"/>
          </p:cNvSpPr>
          <p:nvPr/>
        </p:nvSpPr>
        <p:spPr bwMode="auto">
          <a:xfrm>
            <a:off x="5580063" y="2420938"/>
            <a:ext cx="3327400" cy="30130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algn="just" eaLnBrk="1" hangingPunct="1"/>
            <a:r>
              <a:rPr lang="es-BO" sz="2400" b="1" u="sng">
                <a:solidFill>
                  <a:srgbClr val="000099"/>
                </a:solidFill>
              </a:rPr>
              <a:t>Condición:</a:t>
            </a:r>
          </a:p>
          <a:p>
            <a:pPr marL="457200" algn="just" eaLnBrk="1" hangingPunct="1"/>
            <a:endParaRPr lang="es-BO" sz="2400" b="1" u="sng">
              <a:solidFill>
                <a:srgbClr val="000099"/>
              </a:solidFill>
            </a:endParaRPr>
          </a:p>
          <a:p>
            <a:pPr marL="457200" algn="just" eaLnBrk="1" hangingPunct="1"/>
            <a:r>
              <a:rPr lang="es-BO" sz="2400">
                <a:solidFill>
                  <a:srgbClr val="000099"/>
                </a:solidFill>
              </a:rPr>
              <a:t>Existe economías de escala: costos medios y marginales decrecientes en todos los niveles de producción</a:t>
            </a:r>
            <a:endParaRPr lang="es-ES" sz="2400">
              <a:solidFill>
                <a:srgbClr val="000099"/>
              </a:solidFill>
            </a:endParaRPr>
          </a:p>
        </p:txBody>
      </p:sp>
      <p:sp>
        <p:nvSpPr>
          <p:cNvPr id="288793" name="Line 1049"/>
          <p:cNvSpPr>
            <a:spLocks noChangeShapeType="1"/>
          </p:cNvSpPr>
          <p:nvPr/>
        </p:nvSpPr>
        <p:spPr bwMode="auto">
          <a:xfrm flipH="1">
            <a:off x="3851275" y="5053013"/>
            <a:ext cx="19050" cy="536575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8794" name="Text Box 1050"/>
          <p:cNvSpPr txBox="1">
            <a:spLocks noChangeArrowheads="1"/>
          </p:cNvSpPr>
          <p:nvPr/>
        </p:nvSpPr>
        <p:spPr bwMode="auto">
          <a:xfrm>
            <a:off x="3635375" y="5624513"/>
            <a:ext cx="652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000"/>
              <a:t>Q</a:t>
            </a:r>
            <a:r>
              <a:rPr lang="es-MX" sz="2000" baseline="-25000"/>
              <a:t>C</a:t>
            </a:r>
            <a:endParaRPr lang="es-ES" sz="2000"/>
          </a:p>
        </p:txBody>
      </p:sp>
      <p:sp>
        <p:nvSpPr>
          <p:cNvPr id="288795" name="Text Box 1051"/>
          <p:cNvSpPr txBox="1">
            <a:spLocks noChangeArrowheads="1"/>
          </p:cNvSpPr>
          <p:nvPr/>
        </p:nvSpPr>
        <p:spPr bwMode="auto">
          <a:xfrm>
            <a:off x="534988" y="4772025"/>
            <a:ext cx="652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400"/>
              <a:t>P</a:t>
            </a:r>
            <a:r>
              <a:rPr lang="es-MX" sz="2400" baseline="-25000"/>
              <a:t>C</a:t>
            </a:r>
            <a:endParaRPr lang="es-ES" sz="2400"/>
          </a:p>
        </p:txBody>
      </p:sp>
      <p:sp>
        <p:nvSpPr>
          <p:cNvPr id="288796" name="Line 1052"/>
          <p:cNvSpPr>
            <a:spLocks noChangeShapeType="1"/>
          </p:cNvSpPr>
          <p:nvPr/>
        </p:nvSpPr>
        <p:spPr bwMode="auto">
          <a:xfrm flipH="1">
            <a:off x="1042988" y="5032375"/>
            <a:ext cx="2808287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362200"/>
            <a:ext cx="7620000" cy="1828800"/>
          </a:xfrm>
        </p:spPr>
        <p:txBody>
          <a:bodyPr/>
          <a:lstStyle/>
          <a:p>
            <a:r>
              <a:rPr lang="es-ES_tradnl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Principios de Regulación</a:t>
            </a:r>
            <a:endParaRPr lang="es-ES" sz="6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 b="1"/>
              <a:t>PRINCIPIOS DE REGULACIÓN</a:t>
            </a:r>
            <a:endParaRPr lang="es-ES" b="1"/>
          </a:p>
        </p:txBody>
      </p:sp>
      <p:sp>
        <p:nvSpPr>
          <p:cNvPr id="289795" name="Text Box 1027"/>
          <p:cNvSpPr txBox="1">
            <a:spLocks noChangeArrowheads="1"/>
          </p:cNvSpPr>
          <p:nvPr/>
        </p:nvSpPr>
        <p:spPr bwMode="auto">
          <a:xfrm>
            <a:off x="1042988" y="1844675"/>
            <a:ext cx="705802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algn="just" eaLnBrk="1" hangingPunct="1"/>
            <a:endParaRPr lang="es-ES" sz="2400">
              <a:solidFill>
                <a:srgbClr val="000099"/>
              </a:solidFill>
            </a:endParaRPr>
          </a:p>
        </p:txBody>
      </p:sp>
      <p:sp>
        <p:nvSpPr>
          <p:cNvPr id="289796" name="Rectangle 1028"/>
          <p:cNvSpPr>
            <a:spLocks noChangeArrowheads="1"/>
          </p:cNvSpPr>
          <p:nvPr/>
        </p:nvSpPr>
        <p:spPr bwMode="auto">
          <a:xfrm>
            <a:off x="611188" y="2192338"/>
            <a:ext cx="7993062" cy="419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1" hangingPunct="1">
              <a:lnSpc>
                <a:spcPct val="90000"/>
              </a:lnSpc>
              <a:spcBef>
                <a:spcPct val="50000"/>
              </a:spcBef>
            </a:pPr>
            <a:r>
              <a:rPr lang="es-BO">
                <a:solidFill>
                  <a:srgbClr val="000099"/>
                </a:solidFill>
              </a:rPr>
              <a:t>La Regulación  es la aplicación de instrumentos de permiten corregir las fallas de los mercados (poder de mercado, información asimétrica, y externalidades).</a:t>
            </a:r>
          </a:p>
          <a:p>
            <a:pPr algn="just" eaLnBrk="1" hangingPunct="1">
              <a:lnSpc>
                <a:spcPct val="90000"/>
              </a:lnSpc>
              <a:spcBef>
                <a:spcPct val="50000"/>
              </a:spcBef>
            </a:pPr>
            <a:r>
              <a:rPr lang="es-BO">
                <a:solidFill>
                  <a:srgbClr val="000099"/>
                </a:solidFill>
              </a:rPr>
              <a:t>La Regulación es simular mercados competitivos cuando no lo son.</a:t>
            </a:r>
          </a:p>
          <a:p>
            <a:pPr algn="just" eaLnBrk="1" hangingPunct="1">
              <a:lnSpc>
                <a:spcPct val="90000"/>
              </a:lnSpc>
              <a:spcBef>
                <a:spcPct val="50000"/>
              </a:spcBef>
            </a:pPr>
            <a:r>
              <a:rPr lang="es-BO">
                <a:solidFill>
                  <a:srgbClr val="000099"/>
                </a:solidFill>
              </a:rPr>
              <a:t>La Regulación pretende maximizar el bienestar social alcanzando un nivel de eficiencia económica.</a:t>
            </a:r>
          </a:p>
          <a:p>
            <a:pPr algn="just" eaLnBrk="1" hangingPunct="1">
              <a:lnSpc>
                <a:spcPct val="90000"/>
              </a:lnSpc>
              <a:spcBef>
                <a:spcPct val="50000"/>
              </a:spcBef>
            </a:pPr>
            <a:r>
              <a:rPr lang="es-BO">
                <a:solidFill>
                  <a:srgbClr val="000099"/>
                </a:solidFill>
              </a:rPr>
              <a:t>La Regulación busca </a:t>
            </a:r>
            <a:r>
              <a:rPr lang="es-BO" u="sng">
                <a:solidFill>
                  <a:srgbClr val="000099"/>
                </a:solidFill>
              </a:rPr>
              <a:t>proteger los derechos de los consumidores</a:t>
            </a:r>
            <a:r>
              <a:rPr lang="es-BO">
                <a:solidFill>
                  <a:srgbClr val="000099"/>
                </a:solidFill>
              </a:rPr>
              <a:t>, Empresas y Estado</a:t>
            </a:r>
            <a:endParaRPr lang="es-BO" sz="240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066800" y="2819400"/>
            <a:ext cx="7772400" cy="1143000"/>
          </a:xfrm>
          <a:noFill/>
          <a:ln/>
        </p:spPr>
        <p:txBody>
          <a:bodyPr/>
          <a:lstStyle/>
          <a:p>
            <a:r>
              <a:rPr lang="es-ES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Reforma del Estado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ChangeArrowheads="1"/>
          </p:cNvSpPr>
          <p:nvPr/>
        </p:nvSpPr>
        <p:spPr bwMode="auto">
          <a:xfrm>
            <a:off x="1219200" y="1641475"/>
            <a:ext cx="6858000" cy="4762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marL="371475" indent="-371475" defTabSz="419100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es-ES" sz="2400" dirty="0">
                <a:solidFill>
                  <a:srgbClr val="000099"/>
                </a:solidFill>
              </a:rPr>
              <a:t>Las reglas no se hacían cumplir</a:t>
            </a:r>
          </a:p>
          <a:p>
            <a:pPr marL="371475" indent="-371475" defTabSz="419100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es-ES" sz="2400" dirty="0">
                <a:solidFill>
                  <a:srgbClr val="000099"/>
                </a:solidFill>
              </a:rPr>
              <a:t>Decisiones no podían ser apeladas</a:t>
            </a:r>
          </a:p>
          <a:p>
            <a:pPr marL="371475" indent="-371475" defTabSz="419100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es-ES" sz="2400" dirty="0">
                <a:solidFill>
                  <a:srgbClr val="000099"/>
                </a:solidFill>
              </a:rPr>
              <a:t>Distorsiones de mercado</a:t>
            </a:r>
          </a:p>
          <a:p>
            <a:pPr marL="952500" lvl="1" indent="-390525" defTabSz="419100">
              <a:spcBef>
                <a:spcPct val="20000"/>
              </a:spcBef>
              <a:buClr>
                <a:srgbClr val="000099"/>
              </a:buClr>
              <a:buFontTx/>
              <a:buChar char="o"/>
            </a:pPr>
            <a:r>
              <a:rPr lang="es-ES" sz="2400" dirty="0">
                <a:solidFill>
                  <a:srgbClr val="000099"/>
                </a:solidFill>
              </a:rPr>
              <a:t>Subsidios cruzados</a:t>
            </a:r>
          </a:p>
          <a:p>
            <a:pPr marL="952500" lvl="1" indent="-390525" defTabSz="419100">
              <a:spcBef>
                <a:spcPct val="20000"/>
              </a:spcBef>
              <a:buClr>
                <a:srgbClr val="000099"/>
              </a:buClr>
              <a:buFontTx/>
              <a:buChar char="o"/>
            </a:pPr>
            <a:r>
              <a:rPr lang="es-ES" sz="2400" dirty="0">
                <a:solidFill>
                  <a:srgbClr val="000099"/>
                </a:solidFill>
              </a:rPr>
              <a:t>Ineficiente administración</a:t>
            </a:r>
          </a:p>
          <a:p>
            <a:pPr marL="952500" lvl="1" indent="-390525" defTabSz="419100">
              <a:spcBef>
                <a:spcPct val="20000"/>
              </a:spcBef>
              <a:buClr>
                <a:srgbClr val="000099"/>
              </a:buClr>
              <a:buFontTx/>
              <a:buChar char="o"/>
            </a:pPr>
            <a:r>
              <a:rPr lang="es-ES" sz="2400" dirty="0" err="1">
                <a:solidFill>
                  <a:srgbClr val="000099"/>
                </a:solidFill>
              </a:rPr>
              <a:t>Ingerencias</a:t>
            </a:r>
            <a:r>
              <a:rPr lang="es-ES" sz="2400" dirty="0">
                <a:solidFill>
                  <a:srgbClr val="000099"/>
                </a:solidFill>
              </a:rPr>
              <a:t>/presiones políticas</a:t>
            </a:r>
          </a:p>
          <a:p>
            <a:pPr marL="371475" indent="-371475" defTabSz="419100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q"/>
            </a:pPr>
            <a:r>
              <a:rPr lang="es-ES" sz="2400" dirty="0">
                <a:solidFill>
                  <a:srgbClr val="000099"/>
                </a:solidFill>
              </a:rPr>
              <a:t>Presión de los consumidores/votantes llevaban al populismo:</a:t>
            </a:r>
          </a:p>
          <a:p>
            <a:pPr marL="952500" lvl="1" indent="-390525" defTabSz="419100">
              <a:spcBef>
                <a:spcPct val="20000"/>
              </a:spcBef>
              <a:buClr>
                <a:srgbClr val="000099"/>
              </a:buClr>
              <a:buFontTx/>
              <a:buChar char="o"/>
            </a:pPr>
            <a:r>
              <a:rPr lang="es-ES" sz="2400" dirty="0">
                <a:solidFill>
                  <a:srgbClr val="000099"/>
                </a:solidFill>
              </a:rPr>
              <a:t>Tarifas inadecuadas</a:t>
            </a:r>
          </a:p>
          <a:p>
            <a:pPr marL="952500" lvl="1" indent="-390525" defTabSz="419100">
              <a:spcBef>
                <a:spcPct val="20000"/>
              </a:spcBef>
              <a:buClr>
                <a:srgbClr val="000099"/>
              </a:buClr>
              <a:buFontTx/>
              <a:buChar char="o"/>
            </a:pPr>
            <a:r>
              <a:rPr lang="es-ES" sz="2400" dirty="0">
                <a:solidFill>
                  <a:srgbClr val="000099"/>
                </a:solidFill>
              </a:rPr>
              <a:t>Mala calidad de los servicios</a:t>
            </a:r>
          </a:p>
          <a:p>
            <a:pPr marL="952500" lvl="1" indent="-390525" defTabSz="419100">
              <a:spcBef>
                <a:spcPct val="20000"/>
              </a:spcBef>
              <a:buClr>
                <a:srgbClr val="000099"/>
              </a:buClr>
              <a:buFontTx/>
              <a:buChar char="o"/>
            </a:pPr>
            <a:r>
              <a:rPr lang="es-ES" sz="2400" dirty="0">
                <a:solidFill>
                  <a:srgbClr val="000099"/>
                </a:solidFill>
              </a:rPr>
              <a:t>Inversión deficiente</a:t>
            </a:r>
          </a:p>
        </p:txBody>
      </p:sp>
      <p:sp>
        <p:nvSpPr>
          <p:cNvPr id="185347" name="Rectangle 3"/>
          <p:cNvSpPr>
            <a:spLocks noChangeArrowheads="1"/>
          </p:cNvSpPr>
          <p:nvPr/>
        </p:nvSpPr>
        <p:spPr bwMode="auto">
          <a:xfrm>
            <a:off x="2057400" y="685800"/>
            <a:ext cx="518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s-ES_tradnl" sz="4000" b="1">
                <a:solidFill>
                  <a:srgbClr val="000099"/>
                </a:solidFill>
              </a:rPr>
              <a:t>El Estado antes de la Reforma</a:t>
            </a:r>
            <a:endParaRPr lang="es-ES" sz="4000" b="1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370" name="Group 2"/>
          <p:cNvGrpSpPr>
            <a:grpSpLocks/>
          </p:cNvGrpSpPr>
          <p:nvPr/>
        </p:nvGrpSpPr>
        <p:grpSpPr bwMode="auto">
          <a:xfrm>
            <a:off x="5105400" y="1768475"/>
            <a:ext cx="3263900" cy="4784725"/>
            <a:chOff x="3456" y="1114"/>
            <a:chExt cx="2056" cy="3014"/>
          </a:xfrm>
        </p:grpSpPr>
        <p:graphicFrame>
          <p:nvGraphicFramePr>
            <p:cNvPr id="186371" name="Object 3"/>
            <p:cNvGraphicFramePr>
              <a:graphicFrameLocks noChangeAspect="1"/>
            </p:cNvGraphicFramePr>
            <p:nvPr/>
          </p:nvGraphicFramePr>
          <p:xfrm>
            <a:off x="4080" y="1450"/>
            <a:ext cx="773" cy="480"/>
          </p:xfrm>
          <a:graphic>
            <a:graphicData uri="http://schemas.openxmlformats.org/presentationml/2006/ole">
              <p:oleObj spid="_x0000_s186371" name="Imagen" r:id="rId3" imgW="5806800" imgH="3009240" progId="MS_ClipArt_Gallery.2">
                <p:embed/>
              </p:oleObj>
            </a:graphicData>
          </a:graphic>
        </p:graphicFrame>
        <p:graphicFrame>
          <p:nvGraphicFramePr>
            <p:cNvPr id="186372" name="Object 4"/>
            <p:cNvGraphicFramePr>
              <a:graphicFrameLocks noChangeAspect="1"/>
            </p:cNvGraphicFramePr>
            <p:nvPr/>
          </p:nvGraphicFramePr>
          <p:xfrm>
            <a:off x="4128" y="2410"/>
            <a:ext cx="720" cy="384"/>
          </p:xfrm>
          <a:graphic>
            <a:graphicData uri="http://schemas.openxmlformats.org/presentationml/2006/ole">
              <p:oleObj spid="_x0000_s186372" name="Imagen" r:id="rId4" imgW="5738400" imgH="4030200" progId="MS_ClipArt_Gallery.2">
                <p:embed/>
              </p:oleObj>
            </a:graphicData>
          </a:graphic>
        </p:graphicFrame>
        <p:graphicFrame>
          <p:nvGraphicFramePr>
            <p:cNvPr id="186373" name="Object 5"/>
            <p:cNvGraphicFramePr>
              <a:graphicFrameLocks noChangeAspect="1"/>
            </p:cNvGraphicFramePr>
            <p:nvPr/>
          </p:nvGraphicFramePr>
          <p:xfrm>
            <a:off x="4128" y="3274"/>
            <a:ext cx="689" cy="384"/>
          </p:xfrm>
          <a:graphic>
            <a:graphicData uri="http://schemas.openxmlformats.org/presentationml/2006/ole">
              <p:oleObj spid="_x0000_s186373" name="Imagen" r:id="rId5" imgW="1399320" imgH="999360" progId="MS_ClipArt_Gallery.2">
                <p:embed/>
              </p:oleObj>
            </a:graphicData>
          </a:graphic>
        </p:graphicFrame>
        <p:sp>
          <p:nvSpPr>
            <p:cNvPr id="186374" name="Text Box 6"/>
            <p:cNvSpPr txBox="1">
              <a:spLocks noChangeArrowheads="1"/>
            </p:cNvSpPr>
            <p:nvPr/>
          </p:nvSpPr>
          <p:spPr bwMode="auto">
            <a:xfrm>
              <a:off x="3696" y="1114"/>
              <a:ext cx="1583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defTabSz="762000"/>
              <a:r>
                <a:rPr lang="es-ES_tradnl" sz="2400" b="1" u="sng">
                  <a:solidFill>
                    <a:srgbClr val="000099"/>
                  </a:solidFill>
                </a:rPr>
                <a:t>Nueva Estructura</a:t>
              </a:r>
              <a:endParaRPr lang="es-ES_tradnl" sz="2400">
                <a:solidFill>
                  <a:srgbClr val="000099"/>
                </a:solidFill>
              </a:endParaRPr>
            </a:p>
          </p:txBody>
        </p:sp>
        <p:sp>
          <p:nvSpPr>
            <p:cNvPr id="186375" name="Text Box 7"/>
            <p:cNvSpPr txBox="1">
              <a:spLocks noChangeArrowheads="1"/>
            </p:cNvSpPr>
            <p:nvPr/>
          </p:nvSpPr>
          <p:spPr bwMode="auto">
            <a:xfrm>
              <a:off x="3456" y="1930"/>
              <a:ext cx="2056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762000"/>
              <a:r>
                <a:rPr lang="es-ES_tradnl" sz="2400">
                  <a:solidFill>
                    <a:srgbClr val="000099"/>
                  </a:solidFill>
                </a:rPr>
                <a:t>Sector Privado Productor</a:t>
              </a:r>
            </a:p>
          </p:txBody>
        </p:sp>
        <p:sp>
          <p:nvSpPr>
            <p:cNvPr id="186376" name="Text Box 8"/>
            <p:cNvSpPr txBox="1">
              <a:spLocks noChangeArrowheads="1"/>
            </p:cNvSpPr>
            <p:nvPr/>
          </p:nvSpPr>
          <p:spPr bwMode="auto">
            <a:xfrm>
              <a:off x="3744" y="2746"/>
              <a:ext cx="1475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762000"/>
              <a:r>
                <a:rPr lang="es-ES_tradnl" sz="2400">
                  <a:solidFill>
                    <a:srgbClr val="000099"/>
                  </a:solidFill>
                </a:rPr>
                <a:t>Estado Normador</a:t>
              </a:r>
            </a:p>
          </p:txBody>
        </p:sp>
        <p:sp>
          <p:nvSpPr>
            <p:cNvPr id="186377" name="Text Box 9"/>
            <p:cNvSpPr txBox="1">
              <a:spLocks noChangeArrowheads="1"/>
            </p:cNvSpPr>
            <p:nvPr/>
          </p:nvSpPr>
          <p:spPr bwMode="auto">
            <a:xfrm>
              <a:off x="3648" y="3610"/>
              <a:ext cx="1644" cy="51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defTabSz="762000"/>
              <a:r>
                <a:rPr lang="es-ES_tradnl" sz="2400">
                  <a:solidFill>
                    <a:srgbClr val="000099"/>
                  </a:solidFill>
                </a:rPr>
                <a:t>Entidad Reguladora</a:t>
              </a:r>
            </a:p>
            <a:p>
              <a:pPr algn="ctr" defTabSz="762000"/>
              <a:r>
                <a:rPr lang="es-ES_tradnl" sz="2400"/>
                <a:t> Independiente</a:t>
              </a:r>
            </a:p>
          </p:txBody>
        </p:sp>
      </p:grpSp>
      <p:grpSp>
        <p:nvGrpSpPr>
          <p:cNvPr id="186378" name="Group 10"/>
          <p:cNvGrpSpPr>
            <a:grpSpLocks/>
          </p:cNvGrpSpPr>
          <p:nvPr/>
        </p:nvGrpSpPr>
        <p:grpSpPr bwMode="auto">
          <a:xfrm>
            <a:off x="3581400" y="3733800"/>
            <a:ext cx="1447800" cy="1600200"/>
            <a:chOff x="2496" y="2170"/>
            <a:chExt cx="912" cy="1008"/>
          </a:xfrm>
        </p:grpSpPr>
        <p:sp>
          <p:nvSpPr>
            <p:cNvPr id="186379" name="Freeform 11"/>
            <p:cNvSpPr>
              <a:spLocks/>
            </p:cNvSpPr>
            <p:nvPr/>
          </p:nvSpPr>
          <p:spPr bwMode="auto">
            <a:xfrm rot="-221283">
              <a:off x="2496" y="2170"/>
              <a:ext cx="912" cy="312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24" y="144"/>
                </a:cxn>
                <a:cxn ang="0">
                  <a:pos x="1008" y="0"/>
                </a:cxn>
              </a:cxnLst>
              <a:rect l="0" t="0" r="r" b="b"/>
              <a:pathLst>
                <a:path w="1008" h="168">
                  <a:moveTo>
                    <a:pt x="0" y="144"/>
                  </a:moveTo>
                  <a:cubicBezTo>
                    <a:pt x="228" y="156"/>
                    <a:pt x="456" y="168"/>
                    <a:pt x="624" y="144"/>
                  </a:cubicBezTo>
                  <a:cubicBezTo>
                    <a:pt x="792" y="120"/>
                    <a:pt x="900" y="60"/>
                    <a:pt x="1008" y="0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6380" name="Freeform 12"/>
            <p:cNvSpPr>
              <a:spLocks/>
            </p:cNvSpPr>
            <p:nvPr/>
          </p:nvSpPr>
          <p:spPr bwMode="auto">
            <a:xfrm rot="169249" flipV="1">
              <a:off x="2496" y="2890"/>
              <a:ext cx="912" cy="288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24" y="144"/>
                </a:cxn>
                <a:cxn ang="0">
                  <a:pos x="1008" y="0"/>
                </a:cxn>
              </a:cxnLst>
              <a:rect l="0" t="0" r="r" b="b"/>
              <a:pathLst>
                <a:path w="1008" h="168">
                  <a:moveTo>
                    <a:pt x="0" y="144"/>
                  </a:moveTo>
                  <a:cubicBezTo>
                    <a:pt x="228" y="156"/>
                    <a:pt x="456" y="168"/>
                    <a:pt x="624" y="144"/>
                  </a:cubicBezTo>
                  <a:cubicBezTo>
                    <a:pt x="792" y="120"/>
                    <a:pt x="900" y="60"/>
                    <a:pt x="1008" y="0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6381" name="Line 13"/>
            <p:cNvSpPr>
              <a:spLocks noChangeShapeType="1"/>
            </p:cNvSpPr>
            <p:nvPr/>
          </p:nvSpPr>
          <p:spPr bwMode="auto">
            <a:xfrm>
              <a:off x="2496" y="2698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grpSp>
        <p:nvGrpSpPr>
          <p:cNvPr id="186382" name="Group 14"/>
          <p:cNvGrpSpPr>
            <a:grpSpLocks/>
          </p:cNvGrpSpPr>
          <p:nvPr/>
        </p:nvGrpSpPr>
        <p:grpSpPr bwMode="auto">
          <a:xfrm>
            <a:off x="1066800" y="2057400"/>
            <a:ext cx="2286000" cy="4038600"/>
            <a:chOff x="912" y="1114"/>
            <a:chExt cx="1440" cy="2544"/>
          </a:xfrm>
        </p:grpSpPr>
        <p:sp>
          <p:nvSpPr>
            <p:cNvPr id="186383" name="Text Box 15"/>
            <p:cNvSpPr txBox="1">
              <a:spLocks noChangeArrowheads="1"/>
            </p:cNvSpPr>
            <p:nvPr/>
          </p:nvSpPr>
          <p:spPr bwMode="auto">
            <a:xfrm>
              <a:off x="912" y="1114"/>
              <a:ext cx="1386" cy="51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defTabSz="762000"/>
              <a:r>
                <a:rPr lang="es-ES_tradnl" sz="2400" b="1" u="sng">
                  <a:solidFill>
                    <a:srgbClr val="000099"/>
                  </a:solidFill>
                </a:rPr>
                <a:t>El Estado antes</a:t>
              </a:r>
            </a:p>
            <a:p>
              <a:pPr algn="ctr" defTabSz="762000"/>
              <a:r>
                <a:rPr lang="es-ES_tradnl" sz="2400" b="1" u="sng">
                  <a:solidFill>
                    <a:srgbClr val="000099"/>
                  </a:solidFill>
                </a:rPr>
                <a:t>de la Reforma</a:t>
              </a:r>
              <a:endParaRPr lang="es-ES_tradnl" sz="2400">
                <a:solidFill>
                  <a:srgbClr val="000099"/>
                </a:solidFill>
              </a:endParaRPr>
            </a:p>
          </p:txBody>
        </p:sp>
        <p:sp>
          <p:nvSpPr>
            <p:cNvPr id="186384" name="Text Box 16"/>
            <p:cNvSpPr txBox="1">
              <a:spLocks noChangeArrowheads="1"/>
            </p:cNvSpPr>
            <p:nvPr/>
          </p:nvSpPr>
          <p:spPr bwMode="auto">
            <a:xfrm>
              <a:off x="1104" y="2650"/>
              <a:ext cx="1030" cy="74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defTabSz="762000">
                <a:buFontTx/>
                <a:buChar char="•"/>
              </a:pPr>
              <a:r>
                <a:rPr lang="es-ES_tradnl" sz="2400"/>
                <a:t> </a:t>
              </a:r>
              <a:r>
                <a:rPr lang="es-ES_tradnl" sz="2400">
                  <a:solidFill>
                    <a:srgbClr val="000099"/>
                  </a:solidFill>
                </a:rPr>
                <a:t>Productor</a:t>
              </a:r>
            </a:p>
            <a:p>
              <a:pPr defTabSz="762000">
                <a:buFontTx/>
                <a:buChar char="•"/>
              </a:pPr>
              <a:r>
                <a:rPr lang="es-ES_tradnl" sz="2400">
                  <a:solidFill>
                    <a:srgbClr val="000099"/>
                  </a:solidFill>
                </a:rPr>
                <a:t> Normador</a:t>
              </a:r>
            </a:p>
            <a:p>
              <a:pPr defTabSz="762000">
                <a:buFontTx/>
                <a:buChar char="•"/>
              </a:pPr>
              <a:r>
                <a:rPr lang="es-ES_tradnl" sz="2400">
                  <a:solidFill>
                    <a:srgbClr val="000099"/>
                  </a:solidFill>
                </a:rPr>
                <a:t> Regulador</a:t>
              </a:r>
            </a:p>
          </p:txBody>
        </p:sp>
        <p:graphicFrame>
          <p:nvGraphicFramePr>
            <p:cNvPr id="186385" name="Object 17"/>
            <p:cNvGraphicFramePr>
              <a:graphicFrameLocks noChangeAspect="1"/>
            </p:cNvGraphicFramePr>
            <p:nvPr/>
          </p:nvGraphicFramePr>
          <p:xfrm>
            <a:off x="960" y="1930"/>
            <a:ext cx="1248" cy="720"/>
          </p:xfrm>
          <a:graphic>
            <a:graphicData uri="http://schemas.openxmlformats.org/presentationml/2006/ole">
              <p:oleObj spid="_x0000_s186385" name="Imagen" r:id="rId6" imgW="5738400" imgH="4030200" progId="MS_ClipArt_Gallery.2">
                <p:embed/>
              </p:oleObj>
            </a:graphicData>
          </a:graphic>
        </p:graphicFrame>
        <p:sp>
          <p:nvSpPr>
            <p:cNvPr id="186386" name="Line 18"/>
            <p:cNvSpPr>
              <a:spLocks noChangeShapeType="1"/>
            </p:cNvSpPr>
            <p:nvPr/>
          </p:nvSpPr>
          <p:spPr bwMode="auto">
            <a:xfrm>
              <a:off x="2112" y="1738"/>
              <a:ext cx="144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6387" name="Line 19"/>
            <p:cNvSpPr>
              <a:spLocks noChangeShapeType="1"/>
            </p:cNvSpPr>
            <p:nvPr/>
          </p:nvSpPr>
          <p:spPr bwMode="auto">
            <a:xfrm>
              <a:off x="2256" y="1834"/>
              <a:ext cx="0" cy="8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6388" name="Line 20"/>
            <p:cNvSpPr>
              <a:spLocks noChangeShapeType="1"/>
            </p:cNvSpPr>
            <p:nvPr/>
          </p:nvSpPr>
          <p:spPr bwMode="auto">
            <a:xfrm>
              <a:off x="2256" y="2650"/>
              <a:ext cx="96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6389" name="Line 21"/>
            <p:cNvSpPr>
              <a:spLocks noChangeShapeType="1"/>
            </p:cNvSpPr>
            <p:nvPr/>
          </p:nvSpPr>
          <p:spPr bwMode="auto">
            <a:xfrm flipH="1">
              <a:off x="2256" y="2698"/>
              <a:ext cx="96" cy="4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6390" name="Line 22"/>
            <p:cNvSpPr>
              <a:spLocks noChangeShapeType="1"/>
            </p:cNvSpPr>
            <p:nvPr/>
          </p:nvSpPr>
          <p:spPr bwMode="auto">
            <a:xfrm>
              <a:off x="2256" y="2746"/>
              <a:ext cx="0" cy="81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6391" name="Line 23"/>
            <p:cNvSpPr>
              <a:spLocks noChangeShapeType="1"/>
            </p:cNvSpPr>
            <p:nvPr/>
          </p:nvSpPr>
          <p:spPr bwMode="auto">
            <a:xfrm flipH="1">
              <a:off x="2064" y="3562"/>
              <a:ext cx="192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86392" name="Rectangle 24"/>
          <p:cNvSpPr>
            <a:spLocks noChangeArrowheads="1"/>
          </p:cNvSpPr>
          <p:nvPr/>
        </p:nvSpPr>
        <p:spPr bwMode="auto">
          <a:xfrm>
            <a:off x="2057400" y="685800"/>
            <a:ext cx="518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s-ES_tradnl" sz="4000" b="1">
                <a:solidFill>
                  <a:srgbClr val="000099"/>
                </a:solidFill>
              </a:rPr>
              <a:t>Redefinición de Roles</a:t>
            </a:r>
            <a:endParaRPr lang="es-ES" sz="4000" b="1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6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6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6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6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4" name="Rectangle 6"/>
          <p:cNvSpPr>
            <a:spLocks noChangeArrowheads="1"/>
          </p:cNvSpPr>
          <p:nvPr/>
        </p:nvSpPr>
        <p:spPr bwMode="auto">
          <a:xfrm>
            <a:off x="2555875" y="549275"/>
            <a:ext cx="3905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3600" b="1" u="sng">
                <a:solidFill>
                  <a:srgbClr val="000099"/>
                </a:solidFill>
              </a:rPr>
              <a:t>Contenido General</a:t>
            </a:r>
          </a:p>
        </p:txBody>
      </p:sp>
      <p:sp>
        <p:nvSpPr>
          <p:cNvPr id="181257" name="Rectangle 9"/>
          <p:cNvSpPr>
            <a:spLocks noChangeArrowheads="1"/>
          </p:cNvSpPr>
          <p:nvPr/>
        </p:nvSpPr>
        <p:spPr bwMode="auto">
          <a:xfrm>
            <a:off x="638175" y="1849438"/>
            <a:ext cx="7867650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74650" indent="-374650" algn="just">
              <a:spcBef>
                <a:spcPct val="50000"/>
              </a:spcBef>
            </a:pPr>
            <a:endParaRPr lang="es-ES">
              <a:solidFill>
                <a:srgbClr val="000099"/>
              </a:solidFill>
            </a:endParaRPr>
          </a:p>
        </p:txBody>
      </p:sp>
      <p:sp>
        <p:nvSpPr>
          <p:cNvPr id="181258" name="Text Box 10"/>
          <p:cNvSpPr txBox="1">
            <a:spLocks noChangeArrowheads="1"/>
          </p:cNvSpPr>
          <p:nvPr/>
        </p:nvSpPr>
        <p:spPr bwMode="auto">
          <a:xfrm>
            <a:off x="684213" y="1547813"/>
            <a:ext cx="7991475" cy="25288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indent="-457200" algn="just" eaLnBrk="1" hangingPunct="1">
              <a:buFontTx/>
              <a:buChar char="•"/>
            </a:pPr>
            <a:r>
              <a:rPr lang="es-BO" sz="3200">
                <a:solidFill>
                  <a:srgbClr val="000099"/>
                </a:solidFill>
              </a:rPr>
              <a:t>Parte 1	Principios básicos y modelo Boliviano de regulación</a:t>
            </a:r>
          </a:p>
          <a:p>
            <a:pPr marL="457200" indent="-457200" algn="just" eaLnBrk="1" hangingPunct="1">
              <a:buFontTx/>
              <a:buChar char="•"/>
            </a:pPr>
            <a:endParaRPr lang="es-BO" sz="3200">
              <a:solidFill>
                <a:srgbClr val="000099"/>
              </a:solidFill>
            </a:endParaRPr>
          </a:p>
          <a:p>
            <a:pPr marL="457200" indent="-457200" algn="just" eaLnBrk="1" hangingPunct="1">
              <a:buFontTx/>
              <a:buChar char="•"/>
            </a:pPr>
            <a:r>
              <a:rPr lang="es-BO" sz="3200">
                <a:solidFill>
                  <a:srgbClr val="000099"/>
                </a:solidFill>
              </a:rPr>
              <a:t>Parte 2	Protección de los derechos de los consumidores</a:t>
            </a:r>
            <a:endParaRPr lang="es-ES" sz="320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1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1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7" grpId="0" build="p" autoUpdateAnimBg="0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2438400"/>
            <a:ext cx="7620000" cy="1828800"/>
          </a:xfrm>
        </p:spPr>
        <p:txBody>
          <a:bodyPr/>
          <a:lstStyle/>
          <a:p>
            <a:r>
              <a:rPr lang="es-ES_tradnl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Sistemas Regulatorios Bolivianos</a:t>
            </a:r>
            <a:endParaRPr lang="es-ES" sz="6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ChangeArrowheads="1"/>
          </p:cNvSpPr>
          <p:nvPr/>
        </p:nvSpPr>
        <p:spPr bwMode="auto">
          <a:xfrm>
            <a:off x="0" y="82232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s-ES_tradnl" sz="4000" b="1">
                <a:solidFill>
                  <a:srgbClr val="000099"/>
                </a:solidFill>
              </a:rPr>
              <a:t>Tres Sistemas Regulatorios </a:t>
            </a:r>
          </a:p>
          <a:p>
            <a:pPr algn="ctr" eaLnBrk="1" hangingPunct="1"/>
            <a:r>
              <a:rPr lang="es-ES_tradnl" sz="4000" b="1">
                <a:solidFill>
                  <a:srgbClr val="000099"/>
                </a:solidFill>
              </a:rPr>
              <a:t>Independientes</a:t>
            </a:r>
          </a:p>
        </p:txBody>
      </p:sp>
      <p:sp>
        <p:nvSpPr>
          <p:cNvPr id="188419" name="Text Box 3"/>
          <p:cNvSpPr txBox="1">
            <a:spLocks noChangeArrowheads="1"/>
          </p:cNvSpPr>
          <p:nvPr/>
        </p:nvSpPr>
        <p:spPr bwMode="auto">
          <a:xfrm>
            <a:off x="1066800" y="2351088"/>
            <a:ext cx="7010400" cy="3440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buFont typeface="Symbol" pitchFamily="18" charset="2"/>
              <a:buNone/>
            </a:pPr>
            <a:r>
              <a:rPr lang="es-ES_tradnl" b="1">
                <a:solidFill>
                  <a:srgbClr val="000099"/>
                </a:solidFill>
              </a:rPr>
              <a:t>Sistema de Regulación Sectorial (SIRESE)</a:t>
            </a:r>
          </a:p>
          <a:p>
            <a:pPr marL="1255713" lvl="1" indent="-379413">
              <a:buFont typeface="Symbol" pitchFamily="18" charset="2"/>
              <a:buChar char="·"/>
            </a:pPr>
            <a:endParaRPr lang="es-ES_tradnl" sz="2400" b="1">
              <a:solidFill>
                <a:srgbClr val="000099"/>
              </a:solidFill>
            </a:endParaRPr>
          </a:p>
          <a:p>
            <a:pPr marL="1255713" lvl="1" indent="-379413">
              <a:buClr>
                <a:schemeClr val="tx2"/>
              </a:buClr>
              <a:buSzPct val="85000"/>
              <a:buFont typeface="Wingdings" pitchFamily="2" charset="2"/>
              <a:buBlip>
                <a:blip r:embed="rId2"/>
              </a:buBlip>
            </a:pPr>
            <a:r>
              <a:rPr lang="es-ES_tradnl" sz="2400">
                <a:solidFill>
                  <a:srgbClr val="000099"/>
                </a:solidFill>
              </a:rPr>
              <a:t>Electricidad</a:t>
            </a:r>
          </a:p>
          <a:p>
            <a:pPr marL="1255713" lvl="1" indent="-379413">
              <a:buClr>
                <a:schemeClr val="tx2"/>
              </a:buClr>
              <a:buSzPct val="85000"/>
              <a:buFont typeface="Wingdings" pitchFamily="2" charset="2"/>
              <a:buBlip>
                <a:blip r:embed="rId2"/>
              </a:buBlip>
            </a:pPr>
            <a:r>
              <a:rPr lang="es-ES_tradnl" sz="2400">
                <a:solidFill>
                  <a:srgbClr val="000099"/>
                </a:solidFill>
              </a:rPr>
              <a:t>Hidrocarburos</a:t>
            </a:r>
          </a:p>
          <a:p>
            <a:pPr marL="1255713" lvl="1" indent="-379413">
              <a:buClr>
                <a:schemeClr val="tx2"/>
              </a:buClr>
              <a:buSzPct val="85000"/>
              <a:buFont typeface="Wingdings" pitchFamily="2" charset="2"/>
              <a:buBlip>
                <a:blip r:embed="rId2"/>
              </a:buBlip>
            </a:pPr>
            <a:r>
              <a:rPr lang="es-ES_tradnl" sz="2400">
                <a:solidFill>
                  <a:srgbClr val="000099"/>
                </a:solidFill>
              </a:rPr>
              <a:t>Saneamiento Básico</a:t>
            </a:r>
          </a:p>
          <a:p>
            <a:pPr marL="1255713" lvl="1" indent="-379413">
              <a:buClr>
                <a:schemeClr val="tx2"/>
              </a:buClr>
              <a:buSzPct val="85000"/>
              <a:buFont typeface="Wingdings" pitchFamily="2" charset="2"/>
              <a:buBlip>
                <a:blip r:embed="rId2"/>
              </a:buBlip>
            </a:pPr>
            <a:r>
              <a:rPr lang="es-ES_tradnl" sz="2400">
                <a:solidFill>
                  <a:srgbClr val="000099"/>
                </a:solidFill>
              </a:rPr>
              <a:t>Telecomunicaciones</a:t>
            </a:r>
          </a:p>
          <a:p>
            <a:pPr marL="1255713" lvl="1" indent="-379413">
              <a:buClr>
                <a:schemeClr val="tx2"/>
              </a:buClr>
              <a:buSzPct val="85000"/>
              <a:buFont typeface="Wingdings" pitchFamily="2" charset="2"/>
              <a:buBlip>
                <a:blip r:embed="rId2"/>
              </a:buBlip>
            </a:pPr>
            <a:r>
              <a:rPr lang="es-ES_tradnl" sz="2400">
                <a:solidFill>
                  <a:srgbClr val="000099"/>
                </a:solidFill>
              </a:rPr>
              <a:t>Transportes</a:t>
            </a:r>
          </a:p>
          <a:p>
            <a:pPr marL="1255713" lvl="1" indent="-379413">
              <a:buClr>
                <a:schemeClr val="tx2"/>
              </a:buClr>
              <a:buFont typeface="Wingdings" pitchFamily="2" charset="2"/>
              <a:buChar char="§"/>
            </a:pPr>
            <a:endParaRPr lang="es-ES_tradnl" sz="2400">
              <a:solidFill>
                <a:srgbClr val="000099"/>
              </a:solidFill>
            </a:endParaRPr>
          </a:p>
          <a:p>
            <a:pPr marL="1255713" lvl="1" indent="-379413">
              <a:buClr>
                <a:schemeClr val="tx2"/>
              </a:buClr>
              <a:buSzPct val="85000"/>
              <a:buFont typeface="Wingdings" pitchFamily="2" charset="2"/>
              <a:buBlip>
                <a:blip r:embed="rId2"/>
              </a:buBlip>
            </a:pPr>
            <a:r>
              <a:rPr lang="es-ES_tradnl" sz="2400">
                <a:solidFill>
                  <a:srgbClr val="000099"/>
                </a:solidFill>
              </a:rPr>
              <a:t>Superintendencia General del SIRESE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Text Box 2"/>
          <p:cNvSpPr txBox="1">
            <a:spLocks noChangeArrowheads="1"/>
          </p:cNvSpPr>
          <p:nvPr/>
        </p:nvSpPr>
        <p:spPr bwMode="auto">
          <a:xfrm>
            <a:off x="827088" y="2684463"/>
            <a:ext cx="7543800" cy="27098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buFont typeface="Symbol" pitchFamily="18" charset="2"/>
              <a:buNone/>
            </a:pPr>
            <a:r>
              <a:rPr lang="es-ES_tradnl" b="1">
                <a:solidFill>
                  <a:srgbClr val="000099"/>
                </a:solidFill>
              </a:rPr>
              <a:t>Sistema de Regulación Financiera (SIREFI)</a:t>
            </a:r>
          </a:p>
          <a:p>
            <a:pPr marL="1433513" lvl="1" indent="-388938">
              <a:buFont typeface="Symbol" pitchFamily="18" charset="2"/>
              <a:buChar char="·"/>
            </a:pPr>
            <a:endParaRPr lang="es-ES_tradnl" sz="2400" b="1">
              <a:solidFill>
                <a:srgbClr val="000099"/>
              </a:solidFill>
            </a:endParaRPr>
          </a:p>
          <a:p>
            <a:pPr marL="1433513" lvl="1" indent="-388938">
              <a:buClr>
                <a:schemeClr val="tx2"/>
              </a:buClr>
              <a:buSzPct val="85000"/>
              <a:buFont typeface="Wingdings" pitchFamily="2" charset="2"/>
              <a:buBlip>
                <a:blip r:embed="rId2"/>
              </a:buBlip>
            </a:pPr>
            <a:r>
              <a:rPr lang="es-ES_tradnl" sz="2400">
                <a:solidFill>
                  <a:srgbClr val="000099"/>
                </a:solidFill>
              </a:rPr>
              <a:t>Bancos y Entidades Financieras</a:t>
            </a:r>
          </a:p>
          <a:p>
            <a:pPr marL="1433513" lvl="1" indent="-388938">
              <a:buClr>
                <a:schemeClr val="tx2"/>
              </a:buClr>
              <a:buSzPct val="85000"/>
              <a:buFont typeface="Wingdings" pitchFamily="2" charset="2"/>
              <a:buBlip>
                <a:blip r:embed="rId2"/>
              </a:buBlip>
            </a:pPr>
            <a:r>
              <a:rPr lang="es-ES_tradnl" sz="2400">
                <a:solidFill>
                  <a:srgbClr val="000099"/>
                </a:solidFill>
              </a:rPr>
              <a:t>Pensiones, Valores y Seguros</a:t>
            </a:r>
          </a:p>
          <a:p>
            <a:pPr marL="1433513" lvl="1" indent="-388938">
              <a:buClr>
                <a:schemeClr val="tx2"/>
              </a:buClr>
              <a:buSzPct val="85000"/>
              <a:buFont typeface="Wingdings" pitchFamily="2" charset="2"/>
              <a:buBlip>
                <a:blip r:embed="rId2"/>
              </a:buBlip>
            </a:pPr>
            <a:r>
              <a:rPr lang="es-ES_tradnl" sz="2400">
                <a:solidFill>
                  <a:srgbClr val="000099"/>
                </a:solidFill>
              </a:rPr>
              <a:t>Empresas</a:t>
            </a:r>
          </a:p>
          <a:p>
            <a:pPr marL="1433513" lvl="1" indent="-388938">
              <a:buClr>
                <a:schemeClr val="tx2"/>
              </a:buClr>
              <a:buFont typeface="Wingdings" pitchFamily="2" charset="2"/>
              <a:buChar char="§"/>
            </a:pPr>
            <a:endParaRPr lang="es-ES_tradnl" sz="2400">
              <a:solidFill>
                <a:srgbClr val="000099"/>
              </a:solidFill>
            </a:endParaRPr>
          </a:p>
          <a:p>
            <a:pPr marL="1433513" lvl="1" indent="-388938">
              <a:buClr>
                <a:schemeClr val="tx2"/>
              </a:buClr>
              <a:buSzPct val="85000"/>
              <a:buFont typeface="Wingdings" pitchFamily="2" charset="2"/>
              <a:buBlip>
                <a:blip r:embed="rId2"/>
              </a:buBlip>
            </a:pPr>
            <a:r>
              <a:rPr lang="es-ES_tradnl" sz="2400">
                <a:solidFill>
                  <a:srgbClr val="000099"/>
                </a:solidFill>
              </a:rPr>
              <a:t>Superintendencia General del SIREFI</a:t>
            </a:r>
            <a:endParaRPr lang="es-ES_tradnl" sz="2400" b="1">
              <a:solidFill>
                <a:srgbClr val="000099"/>
              </a:solidFill>
            </a:endParaRPr>
          </a:p>
        </p:txBody>
      </p:sp>
      <p:sp>
        <p:nvSpPr>
          <p:cNvPr id="189443" name="Rectangle 3"/>
          <p:cNvSpPr>
            <a:spLocks noChangeArrowheads="1"/>
          </p:cNvSpPr>
          <p:nvPr/>
        </p:nvSpPr>
        <p:spPr bwMode="auto">
          <a:xfrm>
            <a:off x="0" y="82232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s-ES_tradnl" sz="4000" b="1">
                <a:solidFill>
                  <a:srgbClr val="000099"/>
                </a:solidFill>
              </a:rPr>
              <a:t>Tres Sistemas Regulatorios</a:t>
            </a:r>
          </a:p>
          <a:p>
            <a:pPr algn="ctr" eaLnBrk="1" hangingPunct="1"/>
            <a:r>
              <a:rPr lang="es-ES_tradnl" sz="4000" b="1">
                <a:solidFill>
                  <a:srgbClr val="000099"/>
                </a:solidFill>
              </a:rPr>
              <a:t> Independientes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2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Text Box 2"/>
          <p:cNvSpPr txBox="1">
            <a:spLocks noChangeArrowheads="1"/>
          </p:cNvSpPr>
          <p:nvPr/>
        </p:nvSpPr>
        <p:spPr bwMode="auto">
          <a:xfrm>
            <a:off x="1042988" y="2409825"/>
            <a:ext cx="7058025" cy="2771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buFont typeface="Symbol" pitchFamily="18" charset="2"/>
              <a:buNone/>
            </a:pPr>
            <a:r>
              <a:rPr lang="es-ES_tradnl" b="1">
                <a:solidFill>
                  <a:srgbClr val="000099"/>
                </a:solidFill>
              </a:rPr>
              <a:t>Sistema de Regulación de Recursos</a:t>
            </a:r>
          </a:p>
          <a:p>
            <a:pPr algn="ctr">
              <a:buFont typeface="Symbol" pitchFamily="18" charset="2"/>
              <a:buNone/>
            </a:pPr>
            <a:r>
              <a:rPr lang="es-ES_tradnl" b="1">
                <a:solidFill>
                  <a:srgbClr val="000099"/>
                </a:solidFill>
              </a:rPr>
              <a:t>Naturales Renovables (SIRENARE)</a:t>
            </a:r>
          </a:p>
          <a:p>
            <a:pPr>
              <a:buFont typeface="Symbol" pitchFamily="18" charset="2"/>
              <a:buChar char="·"/>
            </a:pPr>
            <a:endParaRPr lang="es-ES_tradnl" sz="2400" b="1">
              <a:solidFill>
                <a:srgbClr val="000099"/>
              </a:solidFill>
            </a:endParaRPr>
          </a:p>
          <a:p>
            <a:pPr marL="984250" lvl="1" indent="-307975">
              <a:buClr>
                <a:schemeClr val="tx2"/>
              </a:buClr>
              <a:buSzPct val="85000"/>
              <a:buFont typeface="Wingdings" pitchFamily="2" charset="2"/>
              <a:buBlip>
                <a:blip r:embed="rId2"/>
              </a:buBlip>
            </a:pPr>
            <a:r>
              <a:rPr lang="es-ES_tradnl" sz="2400">
                <a:solidFill>
                  <a:srgbClr val="000099"/>
                </a:solidFill>
              </a:rPr>
              <a:t>Agraria</a:t>
            </a:r>
          </a:p>
          <a:p>
            <a:pPr marL="984250" lvl="1" indent="-307975">
              <a:buClr>
                <a:schemeClr val="tx2"/>
              </a:buClr>
              <a:buSzPct val="85000"/>
              <a:buFont typeface="Wingdings" pitchFamily="2" charset="2"/>
              <a:buBlip>
                <a:blip r:embed="rId2"/>
              </a:buBlip>
            </a:pPr>
            <a:r>
              <a:rPr lang="es-ES_tradnl" sz="2400">
                <a:solidFill>
                  <a:srgbClr val="000099"/>
                </a:solidFill>
              </a:rPr>
              <a:t>Forestal</a:t>
            </a:r>
          </a:p>
          <a:p>
            <a:pPr marL="984250" lvl="1" indent="-307975">
              <a:buClr>
                <a:schemeClr val="tx2"/>
              </a:buClr>
              <a:buFont typeface="Wingdings" pitchFamily="2" charset="2"/>
              <a:buChar char="§"/>
            </a:pPr>
            <a:endParaRPr lang="es-ES_tradnl" sz="2400">
              <a:solidFill>
                <a:srgbClr val="000099"/>
              </a:solidFill>
            </a:endParaRPr>
          </a:p>
          <a:p>
            <a:pPr marL="984250" lvl="1" indent="-307975">
              <a:buClr>
                <a:schemeClr val="tx2"/>
              </a:buClr>
              <a:buSzPct val="85000"/>
              <a:buFont typeface="Wingdings" pitchFamily="2" charset="2"/>
              <a:buBlip>
                <a:blip r:embed="rId2"/>
              </a:buBlip>
            </a:pPr>
            <a:r>
              <a:rPr lang="es-ES_tradnl" sz="2400">
                <a:solidFill>
                  <a:srgbClr val="000099"/>
                </a:solidFill>
              </a:rPr>
              <a:t>Superintendencia General del SIRENARE</a:t>
            </a:r>
          </a:p>
        </p:txBody>
      </p:sp>
      <p:sp>
        <p:nvSpPr>
          <p:cNvPr id="190467" name="Rectangle 3"/>
          <p:cNvSpPr>
            <a:spLocks noChangeArrowheads="1"/>
          </p:cNvSpPr>
          <p:nvPr/>
        </p:nvSpPr>
        <p:spPr bwMode="auto">
          <a:xfrm>
            <a:off x="0" y="82232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s-ES_tradnl" sz="4000" b="1">
                <a:solidFill>
                  <a:srgbClr val="000099"/>
                </a:solidFill>
              </a:rPr>
              <a:t>Tres Sistemas Regulatorios</a:t>
            </a:r>
          </a:p>
          <a:p>
            <a:pPr algn="ctr" eaLnBrk="1" hangingPunct="1"/>
            <a:r>
              <a:rPr lang="es-ES_tradnl" sz="4000" b="1">
                <a:solidFill>
                  <a:srgbClr val="000099"/>
                </a:solidFill>
              </a:rPr>
              <a:t>Independientes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6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362200"/>
            <a:ext cx="7620000" cy="1828800"/>
          </a:xfrm>
        </p:spPr>
        <p:txBody>
          <a:bodyPr/>
          <a:lstStyle/>
          <a:p>
            <a:r>
              <a:rPr lang="es-ES_tradnl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Modelo Boliviano de Regulación Sectorial</a:t>
            </a:r>
            <a:endParaRPr lang="es-ES" sz="6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57225"/>
            <a:ext cx="7772400" cy="1047750"/>
          </a:xfrm>
        </p:spPr>
        <p:txBody>
          <a:bodyPr/>
          <a:lstStyle/>
          <a:p>
            <a:r>
              <a:rPr lang="es-MX" sz="4000" b="1"/>
              <a:t>Objetivos Regulatorios</a:t>
            </a:r>
            <a:br>
              <a:rPr lang="es-MX" sz="4000" b="1"/>
            </a:br>
            <a:r>
              <a:rPr lang="es-MX" sz="4000" b="1"/>
              <a:t>de la Ley SIRESE</a:t>
            </a:r>
            <a:endParaRPr lang="es-ES" sz="4000" b="1"/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66950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MX" sz="2200"/>
              <a:t>	“El SIRESE tiene como objetivo regular, controlar y supervisar las actividades de los sectores de electricidad, hidrocarburos, saneamiento básico, telecomunicaciones y transporte asegurando que:</a:t>
            </a:r>
          </a:p>
          <a:p>
            <a:pPr>
              <a:lnSpc>
                <a:spcPct val="80000"/>
              </a:lnSpc>
            </a:pPr>
            <a:endParaRPr lang="es-MX" sz="2200"/>
          </a:p>
          <a:p>
            <a:pPr lvl="1">
              <a:lnSpc>
                <a:spcPct val="80000"/>
              </a:lnSpc>
              <a:buFontTx/>
              <a:buBlip>
                <a:blip r:embed="rId2"/>
              </a:buBlip>
            </a:pPr>
            <a:r>
              <a:rPr lang="es-MX" sz="2200"/>
              <a:t>Las actividades bajo su jurisdicción operen eficientemente, contribuyan al desarrollo de la economía nacional y tiendan a que todos los habitantes de la República puedan acceder a los servicios,</a:t>
            </a:r>
          </a:p>
          <a:p>
            <a:pPr>
              <a:lnSpc>
                <a:spcPct val="80000"/>
              </a:lnSpc>
              <a:buClr>
                <a:schemeClr val="tx2"/>
              </a:buClr>
              <a:buSzPct val="70000"/>
              <a:buFontTx/>
              <a:buBlip>
                <a:blip r:embed="rId2"/>
              </a:buBlip>
            </a:pPr>
            <a:endParaRPr lang="es-MX" sz="2200"/>
          </a:p>
          <a:p>
            <a:pPr lvl="1">
              <a:lnSpc>
                <a:spcPct val="80000"/>
              </a:lnSpc>
              <a:buFontTx/>
              <a:buBlip>
                <a:blip r:embed="rId2"/>
              </a:buBlip>
            </a:pPr>
            <a:r>
              <a:rPr lang="es-MX" sz="2200"/>
              <a:t>Tanto los intereses de los usuarios, las empresas y el Estado gocen de la protección prevista por ley en forma efectiva”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MX" sz="2200"/>
              <a:t> </a:t>
            </a:r>
            <a:endParaRPr lang="es-ES" sz="22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5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6038"/>
            <a:ext cx="7772400" cy="1431925"/>
          </a:xfrm>
        </p:spPr>
        <p:txBody>
          <a:bodyPr/>
          <a:lstStyle/>
          <a:p>
            <a:r>
              <a:rPr lang="es-ES" sz="4000" b="1"/>
              <a:t>Estructura Organizacional del SIRESE</a:t>
            </a:r>
          </a:p>
        </p:txBody>
      </p:sp>
      <p:sp>
        <p:nvSpPr>
          <p:cNvPr id="193539" name="Oval 3"/>
          <p:cNvSpPr>
            <a:spLocks noChangeArrowheads="1"/>
          </p:cNvSpPr>
          <p:nvPr/>
        </p:nvSpPr>
        <p:spPr bwMode="invGray">
          <a:xfrm>
            <a:off x="3429000" y="2209800"/>
            <a:ext cx="2044700" cy="152400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 eaLnBrk="1" hangingPunct="1"/>
            <a:r>
              <a:rPr lang="es-ES" sz="1800"/>
              <a:t>Superintendencia</a:t>
            </a:r>
          </a:p>
          <a:p>
            <a:pPr algn="ctr" defTabSz="762000" eaLnBrk="1" hangingPunct="1"/>
            <a:r>
              <a:rPr lang="es-ES" sz="1800"/>
              <a:t>General del SIRESE</a:t>
            </a:r>
          </a:p>
        </p:txBody>
      </p:sp>
      <p:sp>
        <p:nvSpPr>
          <p:cNvPr id="193540" name="Oval 4"/>
          <p:cNvSpPr>
            <a:spLocks noChangeArrowheads="1"/>
          </p:cNvSpPr>
          <p:nvPr/>
        </p:nvSpPr>
        <p:spPr bwMode="invGray">
          <a:xfrm>
            <a:off x="685800" y="1600200"/>
            <a:ext cx="1447800" cy="143510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/>
            <a:r>
              <a:rPr lang="es-ES" sz="1400"/>
              <a:t>Superintendencia</a:t>
            </a:r>
          </a:p>
          <a:p>
            <a:pPr algn="ctr" defTabSz="762000"/>
            <a:r>
              <a:rPr lang="es-ES" sz="1400"/>
              <a:t>Electricidad</a:t>
            </a:r>
            <a:endParaRPr lang="es-ES" sz="1200"/>
          </a:p>
        </p:txBody>
      </p:sp>
      <p:sp>
        <p:nvSpPr>
          <p:cNvPr id="193541" name="Oval 5"/>
          <p:cNvSpPr>
            <a:spLocks noChangeArrowheads="1"/>
          </p:cNvSpPr>
          <p:nvPr/>
        </p:nvSpPr>
        <p:spPr bwMode="invGray">
          <a:xfrm>
            <a:off x="1143000" y="4114800"/>
            <a:ext cx="1517650" cy="151130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 eaLnBrk="1" hangingPunct="1"/>
            <a:r>
              <a:rPr lang="es-ES" sz="1400"/>
              <a:t>Superintendencia</a:t>
            </a:r>
          </a:p>
          <a:p>
            <a:pPr algn="ctr" defTabSz="762000" eaLnBrk="1" hangingPunct="1"/>
            <a:r>
              <a:rPr lang="es-ES" sz="1400"/>
              <a:t>Hidrocarburos</a:t>
            </a:r>
          </a:p>
        </p:txBody>
      </p:sp>
      <p:sp>
        <p:nvSpPr>
          <p:cNvPr id="193542" name="Oval 6"/>
          <p:cNvSpPr>
            <a:spLocks noChangeArrowheads="1"/>
          </p:cNvSpPr>
          <p:nvPr/>
        </p:nvSpPr>
        <p:spPr bwMode="invGray">
          <a:xfrm>
            <a:off x="3733800" y="5181600"/>
            <a:ext cx="1517650" cy="144780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 eaLnBrk="1" hangingPunct="1"/>
            <a:r>
              <a:rPr lang="es-ES" sz="1400"/>
              <a:t>Superintendencia</a:t>
            </a:r>
          </a:p>
          <a:p>
            <a:pPr algn="ctr" defTabSz="762000" eaLnBrk="1" hangingPunct="1"/>
            <a:r>
              <a:rPr lang="es-ES" sz="1400"/>
              <a:t>Saneamiento Básico</a:t>
            </a:r>
          </a:p>
        </p:txBody>
      </p:sp>
      <p:sp>
        <p:nvSpPr>
          <p:cNvPr id="193543" name="Oval 7"/>
          <p:cNvSpPr>
            <a:spLocks noChangeArrowheads="1"/>
          </p:cNvSpPr>
          <p:nvPr/>
        </p:nvSpPr>
        <p:spPr bwMode="invGray">
          <a:xfrm>
            <a:off x="6248400" y="4114800"/>
            <a:ext cx="1524000" cy="151130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 eaLnBrk="1" hangingPunct="1"/>
            <a:r>
              <a:rPr lang="es-ES" sz="1400"/>
              <a:t>Superintendencia</a:t>
            </a:r>
          </a:p>
          <a:p>
            <a:pPr algn="ctr" defTabSz="762000" eaLnBrk="1" hangingPunct="1"/>
            <a:r>
              <a:rPr lang="es-ES" sz="1400"/>
              <a:t>Telecomunicaciones</a:t>
            </a:r>
          </a:p>
        </p:txBody>
      </p:sp>
      <p:sp>
        <p:nvSpPr>
          <p:cNvPr id="193544" name="Oval 8"/>
          <p:cNvSpPr>
            <a:spLocks noChangeArrowheads="1"/>
          </p:cNvSpPr>
          <p:nvPr/>
        </p:nvSpPr>
        <p:spPr bwMode="invGray">
          <a:xfrm>
            <a:off x="7010400" y="1600200"/>
            <a:ext cx="1447800" cy="151130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defTabSz="762000" eaLnBrk="1" hangingPunct="1"/>
            <a:r>
              <a:rPr lang="es-ES" sz="1400"/>
              <a:t>Superintendencia</a:t>
            </a:r>
          </a:p>
          <a:p>
            <a:pPr algn="ctr" defTabSz="762000" eaLnBrk="1" hangingPunct="1"/>
            <a:r>
              <a:rPr lang="es-ES" sz="1400"/>
              <a:t>Transportes</a:t>
            </a:r>
          </a:p>
        </p:txBody>
      </p:sp>
      <p:grpSp>
        <p:nvGrpSpPr>
          <p:cNvPr id="193545" name="Group 9"/>
          <p:cNvGrpSpPr>
            <a:grpSpLocks/>
          </p:cNvGrpSpPr>
          <p:nvPr/>
        </p:nvGrpSpPr>
        <p:grpSpPr bwMode="auto">
          <a:xfrm>
            <a:off x="2133600" y="2362200"/>
            <a:ext cx="4876800" cy="2895600"/>
            <a:chOff x="1344" y="1488"/>
            <a:chExt cx="3072" cy="1824"/>
          </a:xfrm>
        </p:grpSpPr>
        <p:sp>
          <p:nvSpPr>
            <p:cNvPr id="193546" name="Line 10"/>
            <p:cNvSpPr>
              <a:spLocks noChangeShapeType="1"/>
            </p:cNvSpPr>
            <p:nvPr/>
          </p:nvSpPr>
          <p:spPr bwMode="auto">
            <a:xfrm>
              <a:off x="1344" y="1488"/>
              <a:ext cx="864" cy="19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dash"/>
              <a:round/>
              <a:headEnd type="stealth" w="med" len="lg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3547" name="Line 11"/>
            <p:cNvSpPr>
              <a:spLocks noChangeShapeType="1"/>
            </p:cNvSpPr>
            <p:nvPr/>
          </p:nvSpPr>
          <p:spPr bwMode="auto">
            <a:xfrm flipV="1">
              <a:off x="2832" y="2400"/>
              <a:ext cx="0" cy="91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dash"/>
              <a:round/>
              <a:headEnd type="stealth" w="med" len="lg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3548" name="Line 12"/>
            <p:cNvSpPr>
              <a:spLocks noChangeShapeType="1"/>
            </p:cNvSpPr>
            <p:nvPr/>
          </p:nvSpPr>
          <p:spPr bwMode="auto">
            <a:xfrm flipV="1">
              <a:off x="1536" y="2112"/>
              <a:ext cx="672" cy="624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dash"/>
              <a:round/>
              <a:headEnd type="stealth" w="med" len="lg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3549" name="Line 13"/>
            <p:cNvSpPr>
              <a:spLocks noChangeShapeType="1"/>
            </p:cNvSpPr>
            <p:nvPr/>
          </p:nvSpPr>
          <p:spPr bwMode="auto">
            <a:xfrm flipH="1" flipV="1">
              <a:off x="3408" y="2064"/>
              <a:ext cx="672" cy="67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dash"/>
              <a:round/>
              <a:headEnd type="stealth" w="med" len="lg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3550" name="Line 14"/>
            <p:cNvSpPr>
              <a:spLocks noChangeShapeType="1"/>
            </p:cNvSpPr>
            <p:nvPr/>
          </p:nvSpPr>
          <p:spPr bwMode="auto">
            <a:xfrm flipH="1">
              <a:off x="3408" y="1488"/>
              <a:ext cx="1008" cy="19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prstDash val="dash"/>
              <a:round/>
              <a:headEnd type="stealth" w="med" len="lg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Text Box 2"/>
          <p:cNvSpPr txBox="1">
            <a:spLocks noChangeArrowheads="1"/>
          </p:cNvSpPr>
          <p:nvPr/>
        </p:nvSpPr>
        <p:spPr bwMode="auto">
          <a:xfrm>
            <a:off x="1816100" y="685800"/>
            <a:ext cx="5575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_tradnl" sz="4000" b="1">
                <a:solidFill>
                  <a:srgbClr val="000099"/>
                </a:solidFill>
              </a:rPr>
              <a:t>Separación de Funciones</a:t>
            </a:r>
          </a:p>
        </p:txBody>
      </p:sp>
      <p:sp>
        <p:nvSpPr>
          <p:cNvPr id="194563" name="AutoShape 3"/>
          <p:cNvSpPr>
            <a:spLocks noChangeArrowheads="1"/>
          </p:cNvSpPr>
          <p:nvPr/>
        </p:nvSpPr>
        <p:spPr bwMode="invGray">
          <a:xfrm>
            <a:off x="1447800" y="3962400"/>
            <a:ext cx="6172200" cy="22098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outerShdw dist="170388" dir="1593903" algn="ctr" rotWithShape="0">
              <a:schemeClr val="bg2"/>
            </a:outerShdw>
          </a:effectLst>
        </p:spPr>
        <p:txBody>
          <a:bodyPr wrap="none" anchor="ctr"/>
          <a:lstStyle/>
          <a:p>
            <a:pPr marL="285750" defTabSz="762000">
              <a:tabLst>
                <a:tab pos="1143000" algn="l"/>
              </a:tabLst>
            </a:pPr>
            <a:r>
              <a:rPr lang="es-ES_tradnl" sz="2400" b="1"/>
              <a:t>REGULADOR</a:t>
            </a:r>
          </a:p>
          <a:p>
            <a:pPr marL="762000" lvl="1" defTabSz="762000">
              <a:buFont typeface="Symbol" pitchFamily="18" charset="2"/>
              <a:buNone/>
              <a:tabLst>
                <a:tab pos="1143000" algn="l"/>
              </a:tabLst>
            </a:pPr>
            <a:r>
              <a:rPr lang="es-ES_tradnl" sz="2400"/>
              <a:t>Superintendencias Sectoriales:</a:t>
            </a:r>
          </a:p>
          <a:p>
            <a:pPr marL="762000" lvl="1" defTabSz="762000">
              <a:buFont typeface="Wingdings" pitchFamily="2" charset="2"/>
              <a:buChar char="§"/>
              <a:tabLst>
                <a:tab pos="1143000" algn="l"/>
              </a:tabLst>
            </a:pPr>
            <a:r>
              <a:rPr lang="es-ES_tradnl" sz="2400"/>
              <a:t> 	Exclusivamente reguladoras</a:t>
            </a:r>
          </a:p>
          <a:p>
            <a:pPr marL="762000" lvl="1" defTabSz="762000">
              <a:buFont typeface="Wingdings" pitchFamily="2" charset="2"/>
              <a:buChar char="§"/>
              <a:tabLst>
                <a:tab pos="1143000" algn="l"/>
              </a:tabLst>
            </a:pPr>
            <a:r>
              <a:rPr lang="es-ES_tradnl" sz="2400"/>
              <a:t> 	Pueden proponer normas al Poder</a:t>
            </a:r>
          </a:p>
          <a:p>
            <a:pPr marL="762000" lvl="1" defTabSz="762000">
              <a:buFont typeface="Symbol" pitchFamily="18" charset="2"/>
              <a:buNone/>
              <a:tabLst>
                <a:tab pos="1143000" algn="l"/>
              </a:tabLst>
            </a:pPr>
            <a:r>
              <a:rPr lang="es-ES_tradnl" sz="2400"/>
              <a:t>  	Ejecutivo</a:t>
            </a:r>
          </a:p>
        </p:txBody>
      </p:sp>
      <p:grpSp>
        <p:nvGrpSpPr>
          <p:cNvPr id="194564" name="Group 4"/>
          <p:cNvGrpSpPr>
            <a:grpSpLocks/>
          </p:cNvGrpSpPr>
          <p:nvPr/>
        </p:nvGrpSpPr>
        <p:grpSpPr bwMode="auto">
          <a:xfrm>
            <a:off x="1447800" y="2057400"/>
            <a:ext cx="6172200" cy="1371600"/>
            <a:chOff x="1008" y="1296"/>
            <a:chExt cx="3888" cy="864"/>
          </a:xfrm>
        </p:grpSpPr>
        <p:sp>
          <p:nvSpPr>
            <p:cNvPr id="194565" name="AutoShape 5"/>
            <p:cNvSpPr>
              <a:spLocks noChangeArrowheads="1"/>
            </p:cNvSpPr>
            <p:nvPr/>
          </p:nvSpPr>
          <p:spPr bwMode="invGray">
            <a:xfrm>
              <a:off x="1008" y="1296"/>
              <a:ext cx="3888" cy="86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>
              <a:outerShdw dist="170388" dir="1593903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marL="285750" defTabSz="762000">
                <a:tabLst>
                  <a:tab pos="1143000" algn="l"/>
                </a:tabLst>
              </a:pPr>
              <a:r>
                <a:rPr lang="es-ES_tradnl" sz="2400" b="1"/>
                <a:t>NORMADOR</a:t>
              </a:r>
              <a:endParaRPr lang="es-ES_tradnl" sz="2400"/>
            </a:p>
            <a:p>
              <a:pPr marL="762000" lvl="1" defTabSz="762000">
                <a:buFont typeface="Wingdings" pitchFamily="2" charset="2"/>
                <a:buChar char="§"/>
                <a:tabLst>
                  <a:tab pos="1143000" algn="l"/>
                </a:tabLst>
              </a:pPr>
              <a:r>
                <a:rPr lang="es-ES_tradnl" sz="2400"/>
                <a:t> 	Poder Legislativo		Leyes</a:t>
              </a:r>
            </a:p>
            <a:p>
              <a:pPr marL="762000" lvl="1" defTabSz="762000">
                <a:buFont typeface="Wingdings" pitchFamily="2" charset="2"/>
                <a:buChar char="§"/>
                <a:tabLst>
                  <a:tab pos="1143000" algn="l"/>
                </a:tabLst>
              </a:pPr>
              <a:r>
                <a:rPr lang="es-ES_tradnl" sz="2400"/>
                <a:t> 	Poder Ejecutivo		Decretos</a:t>
              </a:r>
            </a:p>
          </p:txBody>
        </p:sp>
        <p:sp>
          <p:nvSpPr>
            <p:cNvPr id="194566" name="Line 6"/>
            <p:cNvSpPr>
              <a:spLocks noChangeShapeType="1"/>
            </p:cNvSpPr>
            <p:nvPr/>
          </p:nvSpPr>
          <p:spPr bwMode="invGray">
            <a:xfrm>
              <a:off x="3360" y="1728"/>
              <a:ext cx="384" cy="0"/>
            </a:xfrm>
            <a:prstGeom prst="line">
              <a:avLst/>
            </a:prstGeom>
            <a:noFill/>
            <a:ln w="88900">
              <a:solidFill>
                <a:schemeClr val="tx1"/>
              </a:solidFill>
              <a:round/>
              <a:headEnd type="none" w="sm" len="sm"/>
              <a:tailEnd type="stealth" w="sm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4567" name="Line 7"/>
            <p:cNvSpPr>
              <a:spLocks noChangeShapeType="1"/>
            </p:cNvSpPr>
            <p:nvPr/>
          </p:nvSpPr>
          <p:spPr bwMode="invGray">
            <a:xfrm>
              <a:off x="3360" y="1968"/>
              <a:ext cx="384" cy="0"/>
            </a:xfrm>
            <a:prstGeom prst="line">
              <a:avLst/>
            </a:prstGeom>
            <a:noFill/>
            <a:ln w="88900">
              <a:solidFill>
                <a:schemeClr val="tx1"/>
              </a:solidFill>
              <a:round/>
              <a:headEnd type="none" w="sm" len="sm"/>
              <a:tailEnd type="stealth" w="sm" len="med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3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2"/>
          <p:cNvSpPr txBox="1">
            <a:spLocks noChangeArrowheads="1"/>
          </p:cNvSpPr>
          <p:nvPr/>
        </p:nvSpPr>
        <p:spPr bwMode="auto">
          <a:xfrm>
            <a:off x="533400" y="1905000"/>
            <a:ext cx="86106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77825" indent="-377825"/>
            <a:endParaRPr lang="es-ES_tradnl" sz="2400">
              <a:solidFill>
                <a:srgbClr val="000099"/>
              </a:solidFill>
            </a:endParaRPr>
          </a:p>
          <a:p>
            <a:pPr marL="377825" indent="-377825"/>
            <a:endParaRPr lang="es-ES_tradnl" sz="2400">
              <a:solidFill>
                <a:srgbClr val="000099"/>
              </a:solidFill>
            </a:endParaRPr>
          </a:p>
          <a:p>
            <a:pPr marL="377825" indent="-377825"/>
            <a:endParaRPr lang="es-ES_tradnl" sz="2400">
              <a:solidFill>
                <a:srgbClr val="000099"/>
              </a:solidFill>
            </a:endParaRPr>
          </a:p>
          <a:p>
            <a:pPr marL="377825" indent="-377825">
              <a:buClr>
                <a:schemeClr val="tx2"/>
              </a:buClr>
              <a:buSzPct val="85000"/>
              <a:buFont typeface="Wingdings" pitchFamily="2" charset="2"/>
              <a:buBlip>
                <a:blip r:embed="rId2"/>
              </a:buBlip>
            </a:pPr>
            <a:r>
              <a:rPr lang="es-ES_tradnl" sz="2400">
                <a:solidFill>
                  <a:srgbClr val="000099"/>
                </a:solidFill>
              </a:rPr>
              <a:t>Superintendencias Sectoriales: 	 Reguladores directos</a:t>
            </a:r>
          </a:p>
          <a:p>
            <a:pPr marL="377825" indent="-377825">
              <a:buFont typeface="Symbol" pitchFamily="18" charset="2"/>
              <a:buNone/>
            </a:pPr>
            <a:r>
              <a:rPr lang="es-ES_tradnl" sz="2400">
                <a:solidFill>
                  <a:srgbClr val="000099"/>
                </a:solidFill>
              </a:rPr>
              <a:t>					       	       (unisectorial)</a:t>
            </a:r>
          </a:p>
          <a:p>
            <a:pPr marL="377825" indent="-377825">
              <a:buFont typeface="Symbol" pitchFamily="18" charset="2"/>
              <a:buChar char="·"/>
            </a:pPr>
            <a:endParaRPr lang="es-ES_tradnl" sz="2400">
              <a:solidFill>
                <a:srgbClr val="000099"/>
              </a:solidFill>
            </a:endParaRPr>
          </a:p>
          <a:p>
            <a:pPr marL="377825" indent="-377825">
              <a:buClr>
                <a:schemeClr val="tx2"/>
              </a:buClr>
              <a:buSzPct val="85000"/>
              <a:buFont typeface="Wingdings" pitchFamily="2" charset="2"/>
              <a:buBlip>
                <a:blip r:embed="rId2"/>
              </a:buBlip>
            </a:pPr>
            <a:r>
              <a:rPr lang="es-ES_tradnl" sz="2400">
                <a:solidFill>
                  <a:srgbClr val="000099"/>
                </a:solidFill>
              </a:rPr>
              <a:t>Superintendencia General:		 Regulador de los reguladores</a:t>
            </a:r>
          </a:p>
          <a:p>
            <a:pPr marL="377825" indent="-377825"/>
            <a:r>
              <a:rPr lang="es-ES_tradnl" sz="2400">
                <a:solidFill>
                  <a:srgbClr val="000099"/>
                </a:solidFill>
              </a:rPr>
              <a:t>							(multisectorial)</a:t>
            </a:r>
          </a:p>
        </p:txBody>
      </p:sp>
      <p:sp>
        <p:nvSpPr>
          <p:cNvPr id="195589" name="Text Box 5"/>
          <p:cNvSpPr txBox="1">
            <a:spLocks noChangeArrowheads="1"/>
          </p:cNvSpPr>
          <p:nvPr/>
        </p:nvSpPr>
        <p:spPr bwMode="auto">
          <a:xfrm>
            <a:off x="2900363" y="1127125"/>
            <a:ext cx="3305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4000" b="1">
                <a:solidFill>
                  <a:srgbClr val="000099"/>
                </a:solidFill>
              </a:rPr>
              <a:t>Sistema Mixto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6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743200"/>
            <a:ext cx="8153400" cy="762000"/>
          </a:xfrm>
        </p:spPr>
        <p:txBody>
          <a:bodyPr/>
          <a:lstStyle/>
          <a:p>
            <a:r>
              <a:rPr lang="es-ES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Superintendencias Sectoriales del SIRESE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743200"/>
            <a:ext cx="7772400" cy="1143000"/>
          </a:xfrm>
          <a:noFill/>
          <a:ln/>
        </p:spPr>
        <p:txBody>
          <a:bodyPr/>
          <a:lstStyle/>
          <a:p>
            <a:r>
              <a:rPr lang="es-ES" sz="6000" u="sng">
                <a:effectLst>
                  <a:outerShdw blurRad="38100" dist="38100" dir="2700000" algn="tl">
                    <a:srgbClr val="C0C0C0"/>
                  </a:outerShdw>
                </a:effectLst>
              </a:rPr>
              <a:t>Parte 1</a:t>
            </a:r>
            <a:r>
              <a:rPr lang="es-ES" sz="60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S" sz="60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 sz="60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s-ES" sz="60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/>
              <a:t>Principios Básicos y Modelo Boliviano de  Regulación</a:t>
            </a:r>
            <a:endParaRPr lang="es-ES" sz="6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658" name="Group 2"/>
          <p:cNvGrpSpPr>
            <a:grpSpLocks/>
          </p:cNvGrpSpPr>
          <p:nvPr/>
        </p:nvGrpSpPr>
        <p:grpSpPr bwMode="auto">
          <a:xfrm>
            <a:off x="838200" y="1524000"/>
            <a:ext cx="7315200" cy="2051050"/>
            <a:chOff x="528" y="960"/>
            <a:chExt cx="4608" cy="1292"/>
          </a:xfrm>
        </p:grpSpPr>
        <p:sp>
          <p:nvSpPr>
            <p:cNvPr id="198659" name="Oval 3"/>
            <p:cNvSpPr>
              <a:spLocks noChangeArrowheads="1"/>
            </p:cNvSpPr>
            <p:nvPr/>
          </p:nvSpPr>
          <p:spPr bwMode="invGray">
            <a:xfrm>
              <a:off x="3408" y="1684"/>
              <a:ext cx="808" cy="568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/>
              <a:r>
                <a:rPr lang="es-ES_tradnl" sz="1600">
                  <a:solidFill>
                    <a:schemeClr val="tx2"/>
                  </a:solidFill>
                </a:rPr>
                <a:t>Telecomuni-</a:t>
              </a:r>
            </a:p>
            <a:p>
              <a:pPr algn="ctr" defTabSz="762000"/>
              <a:r>
                <a:rPr lang="es-ES_tradnl" sz="1600">
                  <a:solidFill>
                    <a:schemeClr val="tx2"/>
                  </a:solidFill>
                </a:rPr>
                <a:t>caciones</a:t>
              </a:r>
            </a:p>
          </p:txBody>
        </p:sp>
        <p:sp>
          <p:nvSpPr>
            <p:cNvPr id="198660" name="Oval 4"/>
            <p:cNvSpPr>
              <a:spLocks noChangeArrowheads="1"/>
            </p:cNvSpPr>
            <p:nvPr/>
          </p:nvSpPr>
          <p:spPr bwMode="invGray">
            <a:xfrm>
              <a:off x="1544" y="1684"/>
              <a:ext cx="808" cy="568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/>
              <a:r>
                <a:rPr lang="es-ES_tradnl" sz="1600">
                  <a:solidFill>
                    <a:schemeClr val="tx2"/>
                  </a:solidFill>
                </a:rPr>
                <a:t>Hidrocarburos</a:t>
              </a:r>
            </a:p>
          </p:txBody>
        </p:sp>
        <p:sp>
          <p:nvSpPr>
            <p:cNvPr id="198661" name="Oval 5"/>
            <p:cNvSpPr>
              <a:spLocks noChangeArrowheads="1"/>
            </p:cNvSpPr>
            <p:nvPr/>
          </p:nvSpPr>
          <p:spPr bwMode="invGray">
            <a:xfrm>
              <a:off x="4328" y="1684"/>
              <a:ext cx="808" cy="568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/>
              <a:r>
                <a:rPr lang="es-ES_tradnl" sz="1600">
                  <a:solidFill>
                    <a:schemeClr val="tx2"/>
                  </a:solidFill>
                </a:rPr>
                <a:t>Transportes</a:t>
              </a:r>
            </a:p>
          </p:txBody>
        </p:sp>
        <p:sp>
          <p:nvSpPr>
            <p:cNvPr id="198662" name="Oval 6"/>
            <p:cNvSpPr>
              <a:spLocks noChangeArrowheads="1"/>
            </p:cNvSpPr>
            <p:nvPr/>
          </p:nvSpPr>
          <p:spPr bwMode="invGray">
            <a:xfrm>
              <a:off x="2456" y="1684"/>
              <a:ext cx="856" cy="568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/>
              <a:r>
                <a:rPr lang="es-ES_tradnl" sz="1600">
                  <a:solidFill>
                    <a:schemeClr val="tx2"/>
                  </a:solidFill>
                </a:rPr>
                <a:t>Saneamiento </a:t>
              </a:r>
            </a:p>
            <a:p>
              <a:pPr algn="ctr" defTabSz="762000"/>
              <a:r>
                <a:rPr lang="es-ES_tradnl" sz="1600">
                  <a:solidFill>
                    <a:schemeClr val="tx2"/>
                  </a:solidFill>
                </a:rPr>
                <a:t>Básico</a:t>
              </a:r>
            </a:p>
          </p:txBody>
        </p:sp>
        <p:graphicFrame>
          <p:nvGraphicFramePr>
            <p:cNvPr id="198663" name="Object 7"/>
            <p:cNvGraphicFramePr>
              <a:graphicFrameLocks/>
            </p:cNvGraphicFramePr>
            <p:nvPr/>
          </p:nvGraphicFramePr>
          <p:xfrm>
            <a:off x="528" y="1034"/>
            <a:ext cx="868" cy="598"/>
          </p:xfrm>
          <a:graphic>
            <a:graphicData uri="http://schemas.openxmlformats.org/presentationml/2006/ole">
              <p:oleObj spid="_x0000_s198663" name="Imagen" r:id="rId3" imgW="3660480" imgH="3565440" progId="MS_ClipArt_Gallery.2">
                <p:embed/>
              </p:oleObj>
            </a:graphicData>
          </a:graphic>
        </p:graphicFrame>
        <p:sp>
          <p:nvSpPr>
            <p:cNvPr id="198664" name="Oval 8"/>
            <p:cNvSpPr>
              <a:spLocks noChangeArrowheads="1"/>
            </p:cNvSpPr>
            <p:nvPr/>
          </p:nvSpPr>
          <p:spPr bwMode="invGray">
            <a:xfrm>
              <a:off x="584" y="1684"/>
              <a:ext cx="856" cy="568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algn="ctr" defTabSz="762000"/>
              <a:r>
                <a:rPr lang="es-ES_tradnl" sz="1600">
                  <a:solidFill>
                    <a:schemeClr val="tx2"/>
                  </a:solidFill>
                </a:rPr>
                <a:t>Electricidad</a:t>
              </a:r>
            </a:p>
          </p:txBody>
        </p:sp>
        <p:graphicFrame>
          <p:nvGraphicFramePr>
            <p:cNvPr id="198665" name="Object 9"/>
            <p:cNvGraphicFramePr>
              <a:graphicFrameLocks/>
            </p:cNvGraphicFramePr>
            <p:nvPr/>
          </p:nvGraphicFramePr>
          <p:xfrm>
            <a:off x="3646" y="1005"/>
            <a:ext cx="382" cy="627"/>
          </p:xfrm>
          <a:graphic>
            <a:graphicData uri="http://schemas.openxmlformats.org/presentationml/2006/ole">
              <p:oleObj spid="_x0000_s198665" name="Imagen" r:id="rId4" imgW="2573280" imgH="3657600" progId="MS_ClipArt_Gallery.2">
                <p:embed/>
              </p:oleObj>
            </a:graphicData>
          </a:graphic>
        </p:graphicFrame>
        <p:graphicFrame>
          <p:nvGraphicFramePr>
            <p:cNvPr id="198666" name="Object 10"/>
            <p:cNvGraphicFramePr>
              <a:graphicFrameLocks/>
            </p:cNvGraphicFramePr>
            <p:nvPr/>
          </p:nvGraphicFramePr>
          <p:xfrm>
            <a:off x="1732" y="960"/>
            <a:ext cx="480" cy="663"/>
          </p:xfrm>
          <a:graphic>
            <a:graphicData uri="http://schemas.openxmlformats.org/presentationml/2006/ole">
              <p:oleObj spid="_x0000_s198666" name="Imagen" r:id="rId5" imgW="2009520" imgH="3659040" progId="MS_ClipArt_Gallery.2">
                <p:embed/>
              </p:oleObj>
            </a:graphicData>
          </a:graphic>
        </p:graphicFrame>
        <p:graphicFrame>
          <p:nvGraphicFramePr>
            <p:cNvPr id="198667" name="Object 11"/>
            <p:cNvGraphicFramePr>
              <a:graphicFrameLocks/>
            </p:cNvGraphicFramePr>
            <p:nvPr/>
          </p:nvGraphicFramePr>
          <p:xfrm>
            <a:off x="4388" y="1115"/>
            <a:ext cx="656" cy="373"/>
          </p:xfrm>
          <a:graphic>
            <a:graphicData uri="http://schemas.openxmlformats.org/presentationml/2006/ole">
              <p:oleObj spid="_x0000_s198667" name="Imagen" r:id="rId6" imgW="2224080" imgH="1172880" progId="MS_ClipArt_Gallery.2">
                <p:embed/>
              </p:oleObj>
            </a:graphicData>
          </a:graphic>
        </p:graphicFrame>
        <p:graphicFrame>
          <p:nvGraphicFramePr>
            <p:cNvPr id="198668" name="Object 12"/>
            <p:cNvGraphicFramePr>
              <a:graphicFrameLocks/>
            </p:cNvGraphicFramePr>
            <p:nvPr/>
          </p:nvGraphicFramePr>
          <p:xfrm>
            <a:off x="2692" y="960"/>
            <a:ext cx="432" cy="672"/>
          </p:xfrm>
          <a:graphic>
            <a:graphicData uri="http://schemas.openxmlformats.org/presentationml/2006/ole">
              <p:oleObj spid="_x0000_s198668" name="Imagen" r:id="rId7" imgW="3659040" imgH="3025440" progId="MS_ClipArt_Gallery.2">
                <p:embed/>
              </p:oleObj>
            </a:graphicData>
          </a:graphic>
        </p:graphicFrame>
      </p:grpSp>
      <p:grpSp>
        <p:nvGrpSpPr>
          <p:cNvPr id="198669" name="Group 13"/>
          <p:cNvGrpSpPr>
            <a:grpSpLocks/>
          </p:cNvGrpSpPr>
          <p:nvPr/>
        </p:nvGrpSpPr>
        <p:grpSpPr bwMode="auto">
          <a:xfrm>
            <a:off x="381000" y="3783013"/>
            <a:ext cx="8561388" cy="2922587"/>
            <a:chOff x="271" y="2530"/>
            <a:chExt cx="5393" cy="1841"/>
          </a:xfrm>
        </p:grpSpPr>
        <p:sp>
          <p:nvSpPr>
            <p:cNvPr id="198670" name="Rectangle 14"/>
            <p:cNvSpPr>
              <a:spLocks noChangeArrowheads="1"/>
            </p:cNvSpPr>
            <p:nvPr/>
          </p:nvSpPr>
          <p:spPr bwMode="auto">
            <a:xfrm>
              <a:off x="1090" y="2530"/>
              <a:ext cx="259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defTabSz="762000"/>
              <a:r>
                <a:rPr lang="es-ES_tradnl" sz="2400" b="1" u="sng">
                  <a:solidFill>
                    <a:srgbClr val="000099"/>
                  </a:solidFill>
                </a:rPr>
                <a:t>PRINCIPALES FUNCIONES</a:t>
              </a:r>
            </a:p>
          </p:txBody>
        </p:sp>
        <p:sp>
          <p:nvSpPr>
            <p:cNvPr id="198671" name="Rectangle 15"/>
            <p:cNvSpPr>
              <a:spLocks noChangeArrowheads="1"/>
            </p:cNvSpPr>
            <p:nvPr/>
          </p:nvSpPr>
          <p:spPr bwMode="auto">
            <a:xfrm>
              <a:off x="271" y="2919"/>
              <a:ext cx="4193" cy="145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marL="198438" indent="-198438" defTabSz="762000">
                <a:buClr>
                  <a:schemeClr val="tx2"/>
                </a:buClr>
                <a:buSzPct val="70000"/>
                <a:buFont typeface="Wingdings" pitchFamily="2" charset="2"/>
                <a:buChar char="l"/>
              </a:pPr>
              <a:r>
                <a:rPr lang="es-ES_tradnl" sz="1600">
                  <a:solidFill>
                    <a:srgbClr val="000099"/>
                  </a:solidFill>
                </a:rPr>
                <a:t>Protección del consumidor, prestadores del servicio y Estado</a:t>
              </a:r>
            </a:p>
            <a:p>
              <a:pPr marL="198438" indent="-198438" defTabSz="762000">
                <a:buClr>
                  <a:schemeClr val="tx2"/>
                </a:buClr>
                <a:buSzPct val="70000"/>
                <a:buFont typeface="Wingdings" pitchFamily="2" charset="2"/>
                <a:buChar char="l"/>
              </a:pPr>
              <a:r>
                <a:rPr lang="es-ES_tradnl" sz="1600">
                  <a:solidFill>
                    <a:srgbClr val="000099"/>
                  </a:solidFill>
                </a:rPr>
                <a:t>Aprobar precios y tarifas de acuerdo a leyes y reglamentos Sectoriales</a:t>
              </a:r>
            </a:p>
            <a:p>
              <a:pPr marL="198438" indent="-198438" defTabSz="762000">
                <a:buClr>
                  <a:schemeClr val="tx2"/>
                </a:buClr>
                <a:buSzPct val="70000"/>
                <a:buFont typeface="Wingdings" pitchFamily="2" charset="2"/>
                <a:buChar char="l"/>
              </a:pPr>
              <a:r>
                <a:rPr lang="es-ES_tradnl" sz="1600">
                  <a:solidFill>
                    <a:srgbClr val="000099"/>
                  </a:solidFill>
                </a:rPr>
                <a:t>Otorgar concesiones, licencias, autorizaciones, etc., según corresponda</a:t>
              </a:r>
            </a:p>
            <a:p>
              <a:pPr marL="198438" indent="-198438" defTabSz="762000">
                <a:buClr>
                  <a:schemeClr val="tx2"/>
                </a:buClr>
                <a:buSzPct val="70000"/>
                <a:buFont typeface="Wingdings" pitchFamily="2" charset="2"/>
                <a:buChar char="l"/>
              </a:pPr>
              <a:r>
                <a:rPr lang="es-ES_tradnl" sz="1600">
                  <a:solidFill>
                    <a:srgbClr val="000099"/>
                  </a:solidFill>
                </a:rPr>
                <a:t>Promover la competencia y eficiencia en los sectores regulados</a:t>
              </a:r>
            </a:p>
            <a:p>
              <a:pPr marL="198438" indent="-198438" defTabSz="762000">
                <a:buClr>
                  <a:schemeClr val="tx2"/>
                </a:buClr>
                <a:buSzPct val="70000"/>
                <a:buFont typeface="Wingdings" pitchFamily="2" charset="2"/>
                <a:buChar char="l"/>
              </a:pPr>
              <a:r>
                <a:rPr lang="es-ES_tradnl" sz="1600">
                  <a:solidFill>
                    <a:srgbClr val="000099"/>
                  </a:solidFill>
                </a:rPr>
                <a:t>Verificar el cumplimiento de las disposiciones de competencia</a:t>
              </a:r>
            </a:p>
            <a:p>
              <a:pPr marL="198438" indent="-198438" defTabSz="762000">
                <a:buClr>
                  <a:schemeClr val="tx2"/>
                </a:buClr>
                <a:buSzPct val="70000"/>
                <a:buFont typeface="Wingdings" pitchFamily="2" charset="2"/>
                <a:buChar char="l"/>
              </a:pPr>
              <a:r>
                <a:rPr lang="es-ES_tradnl" sz="1600">
                  <a:solidFill>
                    <a:srgbClr val="000099"/>
                  </a:solidFill>
                </a:rPr>
                <a:t>Velar por el cumplimiento de las disposiciones legales por los prestadores del servicio, usuarios y Estado</a:t>
              </a:r>
            </a:p>
            <a:p>
              <a:pPr marL="198438" indent="-198438" defTabSz="762000">
                <a:buClr>
                  <a:schemeClr val="tx2"/>
                </a:buClr>
                <a:buSzPct val="70000"/>
                <a:buFont typeface="Wingdings" pitchFamily="2" charset="2"/>
                <a:buChar char="l"/>
              </a:pPr>
              <a:r>
                <a:rPr lang="es-ES_tradnl" sz="1600">
                  <a:solidFill>
                    <a:srgbClr val="000099"/>
                  </a:solidFill>
                </a:rPr>
                <a:t>Velar por la calidad del servicio</a:t>
              </a:r>
            </a:p>
            <a:p>
              <a:pPr marL="198438" indent="-198438" defTabSz="762000">
                <a:buClr>
                  <a:schemeClr val="tx2"/>
                </a:buClr>
                <a:buSzPct val="70000"/>
                <a:buFont typeface="Wingdings" pitchFamily="2" charset="2"/>
                <a:buChar char="l"/>
              </a:pPr>
              <a:r>
                <a:rPr lang="es-ES_tradnl" sz="1600">
                  <a:solidFill>
                    <a:srgbClr val="000099"/>
                  </a:solidFill>
                </a:rPr>
                <a:t>Primera instancia de apelación</a:t>
              </a:r>
            </a:p>
          </p:txBody>
        </p:sp>
        <p:sp>
          <p:nvSpPr>
            <p:cNvPr id="198672" name="AutoShape 16"/>
            <p:cNvSpPr>
              <a:spLocks noChangeArrowheads="1"/>
            </p:cNvSpPr>
            <p:nvPr/>
          </p:nvSpPr>
          <p:spPr bwMode="auto">
            <a:xfrm>
              <a:off x="4472" y="3080"/>
              <a:ext cx="376" cy="1000"/>
            </a:xfrm>
            <a:prstGeom prst="leftArrow">
              <a:avLst>
                <a:gd name="adj1" fmla="val 50000"/>
                <a:gd name="adj2" fmla="val 49995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8673" name="Rectangle 17"/>
            <p:cNvSpPr>
              <a:spLocks noChangeArrowheads="1"/>
            </p:cNvSpPr>
            <p:nvPr/>
          </p:nvSpPr>
          <p:spPr bwMode="auto">
            <a:xfrm>
              <a:off x="5040" y="2970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defTabSz="762000"/>
              <a:r>
                <a:rPr lang="es-ES_tradnl" sz="2400" b="1">
                  <a:solidFill>
                    <a:srgbClr val="000099"/>
                  </a:solidFill>
                </a:rPr>
                <a:t>LEY</a:t>
              </a:r>
            </a:p>
          </p:txBody>
        </p:sp>
        <p:graphicFrame>
          <p:nvGraphicFramePr>
            <p:cNvPr id="198674" name="Object 18"/>
            <p:cNvGraphicFramePr>
              <a:graphicFrameLocks/>
            </p:cNvGraphicFramePr>
            <p:nvPr/>
          </p:nvGraphicFramePr>
          <p:xfrm>
            <a:off x="4896" y="3295"/>
            <a:ext cx="768" cy="741"/>
          </p:xfrm>
          <a:graphic>
            <a:graphicData uri="http://schemas.openxmlformats.org/presentationml/2006/ole">
              <p:oleObj spid="_x0000_s198674" name="Imagen" r:id="rId8" imgW="1785600" imgH="1428480" progId="MS_ClipArt_Gallery.2">
                <p:embed/>
              </p:oleObj>
            </a:graphicData>
          </a:graphic>
        </p:graphicFrame>
      </p:grpSp>
      <p:sp>
        <p:nvSpPr>
          <p:cNvPr id="198675" name="Text Box 19"/>
          <p:cNvSpPr txBox="1">
            <a:spLocks noChangeArrowheads="1"/>
          </p:cNvSpPr>
          <p:nvPr/>
        </p:nvSpPr>
        <p:spPr bwMode="auto">
          <a:xfrm>
            <a:off x="1874838" y="381000"/>
            <a:ext cx="53641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_tradnl" sz="4000" b="1">
                <a:solidFill>
                  <a:srgbClr val="000099"/>
                </a:solidFill>
              </a:rPr>
              <a:t>Reguladores Sectoriales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8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8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8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8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2286000"/>
            <a:ext cx="7620000" cy="1828800"/>
          </a:xfrm>
        </p:spPr>
        <p:txBody>
          <a:bodyPr/>
          <a:lstStyle/>
          <a:p>
            <a:r>
              <a:rPr lang="es-ES_tradnl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Superintendencia General del SIRESE</a:t>
            </a:r>
            <a:endParaRPr lang="es-ES" sz="6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2755" name="Group 3"/>
          <p:cNvGrpSpPr>
            <a:grpSpLocks/>
          </p:cNvGrpSpPr>
          <p:nvPr/>
        </p:nvGrpSpPr>
        <p:grpSpPr bwMode="auto">
          <a:xfrm>
            <a:off x="914400" y="2420938"/>
            <a:ext cx="7270750" cy="2108200"/>
            <a:chOff x="576" y="2704"/>
            <a:chExt cx="4580" cy="1328"/>
          </a:xfrm>
        </p:grpSpPr>
        <p:sp>
          <p:nvSpPr>
            <p:cNvPr id="202756" name="Rectangle 4"/>
            <p:cNvSpPr>
              <a:spLocks noChangeArrowheads="1"/>
            </p:cNvSpPr>
            <p:nvPr/>
          </p:nvSpPr>
          <p:spPr bwMode="auto">
            <a:xfrm>
              <a:off x="1516" y="2704"/>
              <a:ext cx="285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 defTabSz="762000"/>
              <a:r>
                <a:rPr lang="es-ES_tradnl" u="sng">
                  <a:solidFill>
                    <a:srgbClr val="000099"/>
                  </a:solidFill>
                </a:rPr>
                <a:t>PRINCIPALES FUNCIONES</a:t>
              </a:r>
            </a:p>
          </p:txBody>
        </p:sp>
        <p:sp>
          <p:nvSpPr>
            <p:cNvPr id="202757" name="Rectangle 5"/>
            <p:cNvSpPr>
              <a:spLocks noChangeArrowheads="1"/>
            </p:cNvSpPr>
            <p:nvPr/>
          </p:nvSpPr>
          <p:spPr bwMode="auto">
            <a:xfrm>
              <a:off x="576" y="3276"/>
              <a:ext cx="4580" cy="756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marL="377825" indent="-377825" defTabSz="762000">
                <a:buClr>
                  <a:schemeClr val="tx2"/>
                </a:buClr>
                <a:buSzPct val="85000"/>
                <a:buFont typeface="Wingdings" pitchFamily="2" charset="2"/>
                <a:buBlip>
                  <a:blip r:embed="rId2"/>
                </a:buBlip>
              </a:pPr>
              <a:r>
                <a:rPr lang="es-ES_tradnl" sz="2400">
                  <a:solidFill>
                    <a:srgbClr val="000099"/>
                  </a:solidFill>
                </a:rPr>
                <a:t>Segunda instancia de apelación</a:t>
              </a:r>
            </a:p>
            <a:p>
              <a:pPr marL="377825" indent="-377825" defTabSz="762000">
                <a:buClr>
                  <a:schemeClr val="tx2"/>
                </a:buClr>
                <a:buSzPct val="85000"/>
                <a:buFont typeface="Wingdings" pitchFamily="2" charset="2"/>
                <a:buBlip>
                  <a:blip r:embed="rId2"/>
                </a:buBlip>
              </a:pPr>
              <a:r>
                <a:rPr lang="es-ES_tradnl" sz="2400">
                  <a:solidFill>
                    <a:srgbClr val="000099"/>
                  </a:solidFill>
                </a:rPr>
                <a:t>Fiscalización de las Superintendencias Sectoriales</a:t>
              </a:r>
            </a:p>
            <a:p>
              <a:pPr marL="377825" indent="-377825" defTabSz="762000">
                <a:buClr>
                  <a:schemeClr val="tx2"/>
                </a:buClr>
                <a:buSzPct val="85000"/>
                <a:buFont typeface="Wingdings" pitchFamily="2" charset="2"/>
                <a:buBlip>
                  <a:blip r:embed="rId2"/>
                </a:buBlip>
              </a:pPr>
              <a:r>
                <a:rPr lang="es-ES_tradnl" sz="2400">
                  <a:solidFill>
                    <a:srgbClr val="000099"/>
                  </a:solidFill>
                </a:rPr>
                <a:t>Coordinación del Sistema</a:t>
              </a:r>
            </a:p>
          </p:txBody>
        </p:sp>
      </p:grpSp>
      <p:sp>
        <p:nvSpPr>
          <p:cNvPr id="202758" name="Text Box 6"/>
          <p:cNvSpPr txBox="1">
            <a:spLocks noChangeArrowheads="1"/>
          </p:cNvSpPr>
          <p:nvPr/>
        </p:nvSpPr>
        <p:spPr bwMode="auto">
          <a:xfrm>
            <a:off x="1295400" y="990600"/>
            <a:ext cx="66627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_tradnl" sz="4000" b="1">
                <a:solidFill>
                  <a:srgbClr val="000099"/>
                </a:solidFill>
              </a:rPr>
              <a:t>Regulador de los Reguladores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2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2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642938"/>
            <a:ext cx="7772400" cy="608012"/>
          </a:xfrm>
        </p:spPr>
        <p:txBody>
          <a:bodyPr/>
          <a:lstStyle/>
          <a:p>
            <a:r>
              <a:rPr lang="es-ES" u="sng"/>
              <a:t>Contenido Parte 2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628775"/>
            <a:ext cx="7956550" cy="4824413"/>
          </a:xfrm>
        </p:spPr>
        <p:txBody>
          <a:bodyPr/>
          <a:lstStyle/>
          <a:p>
            <a:pPr marL="377825" indent="-377825">
              <a:buClr>
                <a:schemeClr val="tx2"/>
              </a:buClr>
            </a:pPr>
            <a:r>
              <a:rPr lang="es-BO" sz="2800"/>
              <a:t>Protección de los Derechos de los Consumidores</a:t>
            </a:r>
            <a:endParaRPr lang="es-ES" sz="2800"/>
          </a:p>
          <a:p>
            <a:pPr marL="377825" indent="-377825">
              <a:buClr>
                <a:schemeClr val="tx2"/>
              </a:buClr>
            </a:pPr>
            <a:r>
              <a:rPr lang="es-ES" sz="2800"/>
              <a:t>Promoción de la Competencia y Eficiencia</a:t>
            </a:r>
          </a:p>
          <a:p>
            <a:pPr marL="377825" indent="-377825">
              <a:buClr>
                <a:schemeClr val="tx2"/>
              </a:buClr>
            </a:pPr>
            <a:r>
              <a:rPr lang="es-MX" sz="2800"/>
              <a:t>Asegurar el Suministro de Electricidad y su Expansión</a:t>
            </a:r>
          </a:p>
          <a:p>
            <a:pPr marL="377825" indent="-377825">
              <a:buClr>
                <a:schemeClr val="tx2"/>
              </a:buClr>
            </a:pPr>
            <a:r>
              <a:rPr lang="es-MX" sz="2800"/>
              <a:t>Aplicación de Tarifas y Precios “Justos”</a:t>
            </a:r>
          </a:p>
          <a:p>
            <a:pPr marL="377825" indent="-377825">
              <a:buClr>
                <a:schemeClr val="tx2"/>
              </a:buClr>
            </a:pPr>
            <a:r>
              <a:rPr lang="es-MX" sz="2800"/>
              <a:t>Control de Calidad de Distribución</a:t>
            </a:r>
          </a:p>
          <a:p>
            <a:pPr marL="377825" indent="-377825">
              <a:buClr>
                <a:schemeClr val="tx2"/>
              </a:buClr>
            </a:pPr>
            <a:r>
              <a:rPr lang="es-MX" sz="2800"/>
              <a:t>Regular la Relación Consumidor-Empresa</a:t>
            </a:r>
          </a:p>
          <a:p>
            <a:pPr marL="377825" indent="-377825">
              <a:buClr>
                <a:schemeClr val="tx2"/>
              </a:buClr>
            </a:pPr>
            <a:r>
              <a:rPr lang="es-MX" sz="2800"/>
              <a:t>Atención de Reclamaciones de Consumidores</a:t>
            </a:r>
          </a:p>
          <a:p>
            <a:pPr marL="377825" indent="-377825">
              <a:buClr>
                <a:schemeClr val="tx2"/>
              </a:buClr>
            </a:pPr>
            <a:r>
              <a:rPr lang="es-BO" sz="2800"/>
              <a:t>Conclusiones y  Desafíos</a:t>
            </a:r>
            <a:endParaRPr lang="es-ES" sz="280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9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9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9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9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9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9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9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9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9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9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9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9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9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51" grpId="0" build="p" autoUpdateAnimBg="0" advAuto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362200"/>
            <a:ext cx="7620000" cy="1828800"/>
          </a:xfrm>
        </p:spPr>
        <p:txBody>
          <a:bodyPr/>
          <a:lstStyle/>
          <a:p>
            <a:r>
              <a:rPr lang="es-ES_tradnl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Protección de los Derechos de los Consumidores</a:t>
            </a:r>
            <a:endParaRPr lang="es-ES" sz="6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ChangeArrowheads="1"/>
          </p:cNvSpPr>
          <p:nvPr/>
        </p:nvSpPr>
        <p:spPr bwMode="auto">
          <a:xfrm>
            <a:off x="749300" y="273050"/>
            <a:ext cx="70056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3200" b="1">
                <a:solidFill>
                  <a:srgbClr val="000099"/>
                </a:solidFill>
              </a:rPr>
              <a:t>PROTECCIÓN DE LOS DERECHOS </a:t>
            </a:r>
          </a:p>
          <a:p>
            <a:r>
              <a:rPr lang="es-ES" sz="3200" b="1">
                <a:solidFill>
                  <a:srgbClr val="000099"/>
                </a:solidFill>
              </a:rPr>
              <a:t>DE LOS CONSUMIDORES </a:t>
            </a:r>
          </a:p>
        </p:txBody>
      </p:sp>
      <p:sp>
        <p:nvSpPr>
          <p:cNvPr id="149516" name="Text Box 12"/>
          <p:cNvSpPr txBox="1">
            <a:spLocks noChangeArrowheads="1"/>
          </p:cNvSpPr>
          <p:nvPr/>
        </p:nvSpPr>
        <p:spPr bwMode="auto">
          <a:xfrm>
            <a:off x="1835150" y="3990975"/>
            <a:ext cx="6019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marL="666750" indent="-666750" algn="just" defTabSz="1238250">
              <a:lnSpc>
                <a:spcPct val="90000"/>
              </a:lnSpc>
              <a:buFont typeface="Wingdings" pitchFamily="2" charset="2"/>
              <a:buNone/>
              <a:tabLst>
                <a:tab pos="1143000" algn="l"/>
              </a:tabLst>
            </a:pPr>
            <a:r>
              <a:rPr lang="es-BO" sz="2000" b="1">
                <a:solidFill>
                  <a:srgbClr val="000099"/>
                </a:solidFill>
              </a:rPr>
              <a:t>Control de Calidad del Servicio</a:t>
            </a:r>
          </a:p>
          <a:p>
            <a:pPr marL="666750" indent="-666750" algn="just" defTabSz="1238250">
              <a:lnSpc>
                <a:spcPct val="90000"/>
              </a:lnSpc>
              <a:tabLst>
                <a:tab pos="1143000" algn="l"/>
              </a:tabLst>
            </a:pPr>
            <a:r>
              <a:rPr lang="es-BO" sz="2000" b="1">
                <a:solidFill>
                  <a:srgbClr val="000099"/>
                </a:solidFill>
              </a:rPr>
              <a:t>	</a:t>
            </a:r>
          </a:p>
        </p:txBody>
      </p:sp>
      <p:grpSp>
        <p:nvGrpSpPr>
          <p:cNvPr id="149517" name="Group 13"/>
          <p:cNvGrpSpPr>
            <a:grpSpLocks/>
          </p:cNvGrpSpPr>
          <p:nvPr/>
        </p:nvGrpSpPr>
        <p:grpSpPr bwMode="auto">
          <a:xfrm>
            <a:off x="539750" y="3933825"/>
            <a:ext cx="1295400" cy="576263"/>
            <a:chOff x="336" y="2688"/>
            <a:chExt cx="912" cy="528"/>
          </a:xfrm>
        </p:grpSpPr>
        <p:sp>
          <p:nvSpPr>
            <p:cNvPr id="149518" name="Line 14"/>
            <p:cNvSpPr>
              <a:spLocks noChangeShapeType="1"/>
            </p:cNvSpPr>
            <p:nvPr/>
          </p:nvSpPr>
          <p:spPr bwMode="auto">
            <a:xfrm>
              <a:off x="498" y="2893"/>
              <a:ext cx="0" cy="283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lIns="92075" tIns="46038" rIns="92075" bIns="46038" anchor="ctr">
              <a:spAutoFit/>
            </a:bodyPr>
            <a:lstStyle/>
            <a:p>
              <a:endParaRPr lang="es-ES"/>
            </a:p>
          </p:txBody>
        </p:sp>
        <p:sp>
          <p:nvSpPr>
            <p:cNvPr id="149519" name="Line 15"/>
            <p:cNvSpPr>
              <a:spLocks noChangeShapeType="1"/>
            </p:cNvSpPr>
            <p:nvPr/>
          </p:nvSpPr>
          <p:spPr bwMode="auto">
            <a:xfrm flipV="1">
              <a:off x="468" y="2933"/>
              <a:ext cx="660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endParaRPr lang="es-ES"/>
            </a:p>
          </p:txBody>
        </p:sp>
        <p:sp>
          <p:nvSpPr>
            <p:cNvPr id="149520" name="Line 16"/>
            <p:cNvSpPr>
              <a:spLocks noChangeShapeType="1"/>
            </p:cNvSpPr>
            <p:nvPr/>
          </p:nvSpPr>
          <p:spPr bwMode="auto">
            <a:xfrm flipV="1">
              <a:off x="468" y="3095"/>
              <a:ext cx="660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endParaRPr lang="es-ES"/>
            </a:p>
          </p:txBody>
        </p:sp>
        <p:sp>
          <p:nvSpPr>
            <p:cNvPr id="149521" name="Freeform 17"/>
            <p:cNvSpPr>
              <a:spLocks/>
            </p:cNvSpPr>
            <p:nvPr/>
          </p:nvSpPr>
          <p:spPr bwMode="auto">
            <a:xfrm>
              <a:off x="461" y="2883"/>
              <a:ext cx="630" cy="298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72" y="456"/>
                </a:cxn>
                <a:cxn ang="0">
                  <a:pos x="84" y="504"/>
                </a:cxn>
                <a:cxn ang="0">
                  <a:pos x="132" y="648"/>
                </a:cxn>
                <a:cxn ang="0">
                  <a:pos x="204" y="696"/>
                </a:cxn>
                <a:cxn ang="0">
                  <a:pos x="252" y="684"/>
                </a:cxn>
                <a:cxn ang="0">
                  <a:pos x="312" y="576"/>
                </a:cxn>
                <a:cxn ang="0">
                  <a:pos x="372" y="384"/>
                </a:cxn>
                <a:cxn ang="0">
                  <a:pos x="444" y="144"/>
                </a:cxn>
                <a:cxn ang="0">
                  <a:pos x="468" y="72"/>
                </a:cxn>
                <a:cxn ang="0">
                  <a:pos x="492" y="0"/>
                </a:cxn>
                <a:cxn ang="0">
                  <a:pos x="528" y="12"/>
                </a:cxn>
                <a:cxn ang="0">
                  <a:pos x="540" y="48"/>
                </a:cxn>
                <a:cxn ang="0">
                  <a:pos x="564" y="252"/>
                </a:cxn>
                <a:cxn ang="0">
                  <a:pos x="612" y="444"/>
                </a:cxn>
                <a:cxn ang="0">
                  <a:pos x="720" y="708"/>
                </a:cxn>
                <a:cxn ang="0">
                  <a:pos x="792" y="468"/>
                </a:cxn>
                <a:cxn ang="0">
                  <a:pos x="936" y="288"/>
                </a:cxn>
                <a:cxn ang="0">
                  <a:pos x="1008" y="408"/>
                </a:cxn>
              </a:cxnLst>
              <a:rect l="0" t="0" r="r" b="b"/>
              <a:pathLst>
                <a:path w="1008" h="708">
                  <a:moveTo>
                    <a:pt x="0" y="432"/>
                  </a:moveTo>
                  <a:cubicBezTo>
                    <a:pt x="24" y="440"/>
                    <a:pt x="48" y="448"/>
                    <a:pt x="72" y="456"/>
                  </a:cubicBezTo>
                  <a:cubicBezTo>
                    <a:pt x="88" y="461"/>
                    <a:pt x="79" y="488"/>
                    <a:pt x="84" y="504"/>
                  </a:cubicBezTo>
                  <a:cubicBezTo>
                    <a:pt x="98" y="552"/>
                    <a:pt x="116" y="600"/>
                    <a:pt x="132" y="648"/>
                  </a:cubicBezTo>
                  <a:cubicBezTo>
                    <a:pt x="141" y="675"/>
                    <a:pt x="204" y="696"/>
                    <a:pt x="204" y="696"/>
                  </a:cubicBezTo>
                  <a:cubicBezTo>
                    <a:pt x="220" y="692"/>
                    <a:pt x="238" y="692"/>
                    <a:pt x="252" y="684"/>
                  </a:cubicBezTo>
                  <a:cubicBezTo>
                    <a:pt x="296" y="659"/>
                    <a:pt x="297" y="622"/>
                    <a:pt x="312" y="576"/>
                  </a:cubicBezTo>
                  <a:cubicBezTo>
                    <a:pt x="334" y="511"/>
                    <a:pt x="346" y="448"/>
                    <a:pt x="372" y="384"/>
                  </a:cubicBezTo>
                  <a:cubicBezTo>
                    <a:pt x="386" y="297"/>
                    <a:pt x="412" y="225"/>
                    <a:pt x="444" y="144"/>
                  </a:cubicBezTo>
                  <a:cubicBezTo>
                    <a:pt x="453" y="121"/>
                    <a:pt x="460" y="96"/>
                    <a:pt x="468" y="72"/>
                  </a:cubicBezTo>
                  <a:cubicBezTo>
                    <a:pt x="476" y="48"/>
                    <a:pt x="492" y="0"/>
                    <a:pt x="492" y="0"/>
                  </a:cubicBezTo>
                  <a:cubicBezTo>
                    <a:pt x="504" y="4"/>
                    <a:pt x="519" y="3"/>
                    <a:pt x="528" y="12"/>
                  </a:cubicBezTo>
                  <a:cubicBezTo>
                    <a:pt x="537" y="21"/>
                    <a:pt x="538" y="35"/>
                    <a:pt x="540" y="48"/>
                  </a:cubicBezTo>
                  <a:cubicBezTo>
                    <a:pt x="550" y="116"/>
                    <a:pt x="554" y="184"/>
                    <a:pt x="564" y="252"/>
                  </a:cubicBezTo>
                  <a:cubicBezTo>
                    <a:pt x="575" y="320"/>
                    <a:pt x="590" y="378"/>
                    <a:pt x="612" y="444"/>
                  </a:cubicBezTo>
                  <a:cubicBezTo>
                    <a:pt x="651" y="560"/>
                    <a:pt x="633" y="621"/>
                    <a:pt x="720" y="708"/>
                  </a:cubicBezTo>
                  <a:cubicBezTo>
                    <a:pt x="812" y="647"/>
                    <a:pt x="775" y="582"/>
                    <a:pt x="792" y="468"/>
                  </a:cubicBezTo>
                  <a:cubicBezTo>
                    <a:pt x="805" y="382"/>
                    <a:pt x="855" y="315"/>
                    <a:pt x="936" y="288"/>
                  </a:cubicBezTo>
                  <a:cubicBezTo>
                    <a:pt x="949" y="307"/>
                    <a:pt x="1008" y="373"/>
                    <a:pt x="1008" y="408"/>
                  </a:cubicBezTo>
                </a:path>
              </a:pathLst>
            </a:custGeom>
            <a:noFill/>
            <a:ln w="22225" cap="flat" cmpd="sng">
              <a:solidFill>
                <a:srgbClr val="FF3300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92075" tIns="46038" rIns="92075" bIns="46038" anchor="ctr">
              <a:spAutoFit/>
            </a:bodyPr>
            <a:lstStyle/>
            <a:p>
              <a:endParaRPr lang="es-ES"/>
            </a:p>
          </p:txBody>
        </p:sp>
        <p:sp>
          <p:nvSpPr>
            <p:cNvPr id="149522" name="Rectangle 18"/>
            <p:cNvSpPr>
              <a:spLocks noChangeArrowheads="1"/>
            </p:cNvSpPr>
            <p:nvPr/>
          </p:nvSpPr>
          <p:spPr bwMode="auto">
            <a:xfrm>
              <a:off x="336" y="2688"/>
              <a:ext cx="360" cy="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3470" dir="2700000" algn="ctr" rotWithShape="0">
                <a:schemeClr val="bg2"/>
              </a:outerShdw>
            </a:effectLst>
          </p:spPr>
          <p:txBody>
            <a:bodyPr lIns="92075" tIns="46038" rIns="92075" bIns="46038" anchor="ctr"/>
            <a:lstStyle/>
            <a:p>
              <a:pPr algn="just"/>
              <a:r>
                <a:rPr lang="es-BO" sz="1200" b="1"/>
                <a:t>Volt</a:t>
              </a:r>
            </a:p>
          </p:txBody>
        </p:sp>
        <p:sp>
          <p:nvSpPr>
            <p:cNvPr id="149523" name="Rectangle 19"/>
            <p:cNvSpPr>
              <a:spLocks noChangeArrowheads="1"/>
            </p:cNvSpPr>
            <p:nvPr/>
          </p:nvSpPr>
          <p:spPr bwMode="auto">
            <a:xfrm>
              <a:off x="828" y="2832"/>
              <a:ext cx="360" cy="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3470" dir="2700000" algn="ctr" rotWithShape="0">
                <a:schemeClr val="bg2"/>
              </a:outerShdw>
            </a:effectLst>
          </p:spPr>
          <p:txBody>
            <a:bodyPr lIns="92075" tIns="46038" rIns="92075" bIns="46038" anchor="ctr"/>
            <a:lstStyle/>
            <a:p>
              <a:pPr algn="just"/>
              <a:r>
                <a:rPr lang="es-BO" sz="1200" b="1"/>
                <a:t>Max.</a:t>
              </a:r>
            </a:p>
          </p:txBody>
        </p:sp>
        <p:sp>
          <p:nvSpPr>
            <p:cNvPr id="149524" name="Rectangle 20"/>
            <p:cNvSpPr>
              <a:spLocks noChangeArrowheads="1"/>
            </p:cNvSpPr>
            <p:nvPr/>
          </p:nvSpPr>
          <p:spPr bwMode="auto">
            <a:xfrm>
              <a:off x="888" y="3135"/>
              <a:ext cx="360" cy="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3470" dir="2700000" algn="ctr" rotWithShape="0">
                <a:schemeClr val="bg2"/>
              </a:outerShdw>
            </a:effectLst>
          </p:spPr>
          <p:txBody>
            <a:bodyPr lIns="92075" tIns="46038" rIns="92075" bIns="46038" anchor="ctr"/>
            <a:lstStyle/>
            <a:p>
              <a:pPr algn="just"/>
              <a:r>
                <a:rPr lang="es-BO" sz="1200" b="1"/>
                <a:t>Min.</a:t>
              </a:r>
            </a:p>
          </p:txBody>
        </p:sp>
      </p:grpSp>
      <p:sp>
        <p:nvSpPr>
          <p:cNvPr id="149525" name="Text Box 21"/>
          <p:cNvSpPr txBox="1">
            <a:spLocks noChangeArrowheads="1"/>
          </p:cNvSpPr>
          <p:nvPr/>
        </p:nvSpPr>
        <p:spPr bwMode="auto">
          <a:xfrm>
            <a:off x="1828800" y="2335213"/>
            <a:ext cx="677545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BO" sz="2000" b="1">
                <a:solidFill>
                  <a:srgbClr val="000099"/>
                </a:solidFill>
              </a:rPr>
              <a:t>Asegurar el suministro de electricidad y su expansión</a:t>
            </a:r>
          </a:p>
        </p:txBody>
      </p:sp>
      <p:sp>
        <p:nvSpPr>
          <p:cNvPr id="149526" name="Text Box 22"/>
          <p:cNvSpPr txBox="1">
            <a:spLocks noChangeArrowheads="1"/>
          </p:cNvSpPr>
          <p:nvPr/>
        </p:nvSpPr>
        <p:spPr bwMode="auto">
          <a:xfrm>
            <a:off x="1801813" y="1446213"/>
            <a:ext cx="6873875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BO" sz="2000" b="1">
                <a:solidFill>
                  <a:srgbClr val="000099"/>
                </a:solidFill>
              </a:rPr>
              <a:t>Promoción de la competencia y eficiencia en las actividades de la industria eléctrica.</a:t>
            </a:r>
          </a:p>
        </p:txBody>
      </p:sp>
      <p:sp>
        <p:nvSpPr>
          <p:cNvPr id="149527" name="Text Box 23"/>
          <p:cNvSpPr txBox="1">
            <a:spLocks noChangeArrowheads="1"/>
          </p:cNvSpPr>
          <p:nvPr/>
        </p:nvSpPr>
        <p:spPr bwMode="auto">
          <a:xfrm>
            <a:off x="1804988" y="3200400"/>
            <a:ext cx="4503737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BO" sz="2000" b="1">
                <a:solidFill>
                  <a:srgbClr val="000099"/>
                </a:solidFill>
              </a:rPr>
              <a:t>Aplicación de Tarifas y Precios “justos”</a:t>
            </a:r>
          </a:p>
        </p:txBody>
      </p:sp>
      <p:sp>
        <p:nvSpPr>
          <p:cNvPr id="149528" name="Text Box 24"/>
          <p:cNvSpPr txBox="1">
            <a:spLocks noChangeArrowheads="1"/>
          </p:cNvSpPr>
          <p:nvPr/>
        </p:nvSpPr>
        <p:spPr bwMode="auto">
          <a:xfrm>
            <a:off x="1828800" y="5602288"/>
            <a:ext cx="7543800" cy="11906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BO" sz="2000" b="1">
                <a:solidFill>
                  <a:srgbClr val="000099"/>
                </a:solidFill>
              </a:rPr>
              <a:t>Atención de Reclamaciones de Consumidores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BO" sz="2000" b="1">
                <a:solidFill>
                  <a:srgbClr val="000099"/>
                </a:solidFill>
              </a:rPr>
              <a:t>ODECO en las Distribuidoras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BO" sz="2000" b="1">
                <a:solidFill>
                  <a:srgbClr val="000099"/>
                </a:solidFill>
              </a:rPr>
              <a:t>ODECO Virtual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BO" sz="2000" b="1">
                <a:solidFill>
                  <a:srgbClr val="000099"/>
                </a:solidFill>
              </a:rPr>
              <a:t>ODECO Net</a:t>
            </a:r>
          </a:p>
        </p:txBody>
      </p:sp>
      <p:grpSp>
        <p:nvGrpSpPr>
          <p:cNvPr id="149529" name="Group 25"/>
          <p:cNvGrpSpPr>
            <a:grpSpLocks/>
          </p:cNvGrpSpPr>
          <p:nvPr/>
        </p:nvGrpSpPr>
        <p:grpSpPr bwMode="auto">
          <a:xfrm>
            <a:off x="611188" y="2276475"/>
            <a:ext cx="855662" cy="552450"/>
            <a:chOff x="768" y="3024"/>
            <a:chExt cx="816" cy="1042"/>
          </a:xfrm>
        </p:grpSpPr>
        <p:graphicFrame>
          <p:nvGraphicFramePr>
            <p:cNvPr id="149530" name="Object 26"/>
            <p:cNvGraphicFramePr>
              <a:graphicFrameLocks noChangeAspect="1"/>
            </p:cNvGraphicFramePr>
            <p:nvPr/>
          </p:nvGraphicFramePr>
          <p:xfrm>
            <a:off x="768" y="3024"/>
            <a:ext cx="669" cy="1042"/>
          </p:xfrm>
          <a:graphic>
            <a:graphicData uri="http://schemas.openxmlformats.org/presentationml/2006/ole">
              <p:oleObj spid="_x0000_s149530" name="Imagen" r:id="rId3" imgW="2286720" imgH="2226600" progId="MS_ClipArt_Gallery.2">
                <p:embed/>
              </p:oleObj>
            </a:graphicData>
          </a:graphic>
        </p:graphicFrame>
        <p:sp>
          <p:nvSpPr>
            <p:cNvPr id="149531" name="Freeform 27"/>
            <p:cNvSpPr>
              <a:spLocks/>
            </p:cNvSpPr>
            <p:nvPr/>
          </p:nvSpPr>
          <p:spPr bwMode="auto">
            <a:xfrm flipH="1">
              <a:off x="1392" y="3072"/>
              <a:ext cx="144" cy="480"/>
            </a:xfrm>
            <a:custGeom>
              <a:avLst/>
              <a:gdLst/>
              <a:ahLst/>
              <a:cxnLst>
                <a:cxn ang="0">
                  <a:pos x="288" y="0"/>
                </a:cxn>
                <a:cxn ang="0">
                  <a:pos x="168" y="192"/>
                </a:cxn>
                <a:cxn ang="0">
                  <a:pos x="108" y="372"/>
                </a:cxn>
                <a:cxn ang="0">
                  <a:pos x="0" y="504"/>
                </a:cxn>
              </a:cxnLst>
              <a:rect l="0" t="0" r="r" b="b"/>
              <a:pathLst>
                <a:path w="288" h="504">
                  <a:moveTo>
                    <a:pt x="288" y="0"/>
                  </a:moveTo>
                  <a:cubicBezTo>
                    <a:pt x="206" y="27"/>
                    <a:pt x="192" y="119"/>
                    <a:pt x="168" y="192"/>
                  </a:cubicBezTo>
                  <a:cubicBezTo>
                    <a:pt x="152" y="240"/>
                    <a:pt x="135" y="332"/>
                    <a:pt x="108" y="372"/>
                  </a:cubicBezTo>
                  <a:cubicBezTo>
                    <a:pt x="71" y="427"/>
                    <a:pt x="46" y="458"/>
                    <a:pt x="0" y="504"/>
                  </a:cubicBezTo>
                </a:path>
              </a:pathLst>
            </a:custGeom>
            <a:noFill/>
            <a:ln w="9525" cap="flat" cmpd="sng">
              <a:solidFill>
                <a:srgbClr val="993300"/>
              </a:solidFill>
              <a:prstDash val="solid"/>
              <a:round/>
              <a:headEnd/>
              <a:tailEnd/>
            </a:ln>
            <a:effectLst/>
          </p:spPr>
          <p:txBody>
            <a:bodyPr lIns="92075" tIns="46038" rIns="92075" bIns="46038" anchor="ctr">
              <a:spAutoFit/>
            </a:bodyPr>
            <a:lstStyle/>
            <a:p>
              <a:endParaRPr lang="es-ES"/>
            </a:p>
          </p:txBody>
        </p:sp>
        <p:sp>
          <p:nvSpPr>
            <p:cNvPr id="149532" name="AutoShape 28"/>
            <p:cNvSpPr>
              <a:spLocks noChangeArrowheads="1"/>
            </p:cNvSpPr>
            <p:nvPr/>
          </p:nvSpPr>
          <p:spPr bwMode="auto">
            <a:xfrm>
              <a:off x="1488" y="3456"/>
              <a:ext cx="96" cy="192"/>
            </a:xfrm>
            <a:prstGeom prst="irregularSeal1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>
              <a:spAutoFit/>
            </a:bodyPr>
            <a:lstStyle/>
            <a:p>
              <a:endParaRPr lang="es-ES"/>
            </a:p>
          </p:txBody>
        </p:sp>
      </p:grpSp>
      <p:graphicFrame>
        <p:nvGraphicFramePr>
          <p:cNvPr id="149533" name="Object 29"/>
          <p:cNvGraphicFramePr>
            <a:graphicFrameLocks noChangeAspect="1"/>
          </p:cNvGraphicFramePr>
          <p:nvPr/>
        </p:nvGraphicFramePr>
        <p:xfrm>
          <a:off x="611188" y="1489075"/>
          <a:ext cx="676275" cy="520700"/>
        </p:xfrm>
        <a:graphic>
          <a:graphicData uri="http://schemas.openxmlformats.org/presentationml/2006/ole">
            <p:oleObj spid="_x0000_s149533" name="Imagen" r:id="rId4" imgW="4539600" imgH="3497040" progId="MS_ClipArt_Gallery.2">
              <p:embed/>
            </p:oleObj>
          </a:graphicData>
        </a:graphic>
      </p:graphicFrame>
      <p:grpSp>
        <p:nvGrpSpPr>
          <p:cNvPr id="149534" name="Group 30"/>
          <p:cNvGrpSpPr>
            <a:grpSpLocks/>
          </p:cNvGrpSpPr>
          <p:nvPr/>
        </p:nvGrpSpPr>
        <p:grpSpPr bwMode="auto">
          <a:xfrm>
            <a:off x="755650" y="3082925"/>
            <a:ext cx="696913" cy="576263"/>
            <a:chOff x="288" y="1776"/>
            <a:chExt cx="624" cy="406"/>
          </a:xfrm>
        </p:grpSpPr>
        <p:graphicFrame>
          <p:nvGraphicFramePr>
            <p:cNvPr id="149535" name="Object 31"/>
            <p:cNvGraphicFramePr>
              <a:graphicFrameLocks noChangeAspect="1"/>
            </p:cNvGraphicFramePr>
            <p:nvPr/>
          </p:nvGraphicFramePr>
          <p:xfrm>
            <a:off x="672" y="1776"/>
            <a:ext cx="168" cy="137"/>
          </p:xfrm>
          <a:graphic>
            <a:graphicData uri="http://schemas.openxmlformats.org/presentationml/2006/ole">
              <p:oleObj spid="_x0000_s149535" name="Imagen" r:id="rId5" imgW="2109600" imgH="3147480" progId="MS_ClipArt_Gallery.2">
                <p:embed/>
              </p:oleObj>
            </a:graphicData>
          </a:graphic>
        </p:graphicFrame>
        <p:graphicFrame>
          <p:nvGraphicFramePr>
            <p:cNvPr id="149536" name="Object 32"/>
            <p:cNvGraphicFramePr>
              <a:graphicFrameLocks noChangeAspect="1"/>
            </p:cNvGraphicFramePr>
            <p:nvPr/>
          </p:nvGraphicFramePr>
          <p:xfrm>
            <a:off x="288" y="1872"/>
            <a:ext cx="406" cy="310"/>
          </p:xfrm>
          <a:graphic>
            <a:graphicData uri="http://schemas.openxmlformats.org/presentationml/2006/ole">
              <p:oleObj spid="_x0000_s149536" name="Imagen" r:id="rId6" imgW="762480" imgH="730440" progId="MS_ClipArt_Gallery.2">
                <p:embed/>
              </p:oleObj>
            </a:graphicData>
          </a:graphic>
        </p:graphicFrame>
        <p:sp>
          <p:nvSpPr>
            <p:cNvPr id="149537" name="AutoShape 33"/>
            <p:cNvSpPr>
              <a:spLocks noChangeArrowheads="1"/>
            </p:cNvSpPr>
            <p:nvPr/>
          </p:nvSpPr>
          <p:spPr bwMode="auto">
            <a:xfrm>
              <a:off x="672" y="1776"/>
              <a:ext cx="240" cy="144"/>
            </a:xfrm>
            <a:prstGeom prst="wedgeRoundRectCallout">
              <a:avLst>
                <a:gd name="adj1" fmla="val -62500"/>
                <a:gd name="adj2" fmla="val 109722"/>
                <a:gd name="adj3" fmla="val 16667"/>
              </a:avLst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just" eaLnBrk="1" hangingPunct="1"/>
              <a:endParaRPr lang="es-BO" sz="1200" b="1"/>
            </a:p>
          </p:txBody>
        </p:sp>
      </p:grpSp>
      <p:sp>
        <p:nvSpPr>
          <p:cNvPr id="149538" name="AutoShape 34"/>
          <p:cNvSpPr>
            <a:spLocks noChangeArrowheads="1"/>
          </p:cNvSpPr>
          <p:nvPr/>
        </p:nvSpPr>
        <p:spPr bwMode="auto">
          <a:xfrm>
            <a:off x="381000" y="1412875"/>
            <a:ext cx="8305800" cy="633413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just" eaLnBrk="1" hangingPunct="1"/>
            <a:endParaRPr lang="es-BO" sz="2000" b="1"/>
          </a:p>
        </p:txBody>
      </p:sp>
      <p:sp>
        <p:nvSpPr>
          <p:cNvPr id="149539" name="AutoShape 35"/>
          <p:cNvSpPr>
            <a:spLocks noChangeArrowheads="1"/>
          </p:cNvSpPr>
          <p:nvPr/>
        </p:nvSpPr>
        <p:spPr bwMode="auto">
          <a:xfrm>
            <a:off x="400050" y="2190750"/>
            <a:ext cx="8305800" cy="7620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just" eaLnBrk="1" hangingPunct="1"/>
            <a:endParaRPr lang="es-BO" sz="2000" b="1"/>
          </a:p>
        </p:txBody>
      </p:sp>
      <p:sp>
        <p:nvSpPr>
          <p:cNvPr id="149540" name="AutoShape 36"/>
          <p:cNvSpPr>
            <a:spLocks noChangeArrowheads="1"/>
          </p:cNvSpPr>
          <p:nvPr/>
        </p:nvSpPr>
        <p:spPr bwMode="auto">
          <a:xfrm>
            <a:off x="381000" y="3054350"/>
            <a:ext cx="8305800" cy="649288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just" eaLnBrk="1" hangingPunct="1"/>
            <a:endParaRPr lang="es-BO" sz="2000" b="1"/>
          </a:p>
        </p:txBody>
      </p:sp>
      <p:sp>
        <p:nvSpPr>
          <p:cNvPr id="149541" name="AutoShape 37"/>
          <p:cNvSpPr>
            <a:spLocks noChangeArrowheads="1"/>
          </p:cNvSpPr>
          <p:nvPr/>
        </p:nvSpPr>
        <p:spPr bwMode="auto">
          <a:xfrm>
            <a:off x="381000" y="3846513"/>
            <a:ext cx="8305800" cy="792162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just" eaLnBrk="1" hangingPunct="1"/>
            <a:endParaRPr lang="es-BO" sz="2000" b="1"/>
          </a:p>
        </p:txBody>
      </p:sp>
      <p:sp>
        <p:nvSpPr>
          <p:cNvPr id="149542" name="AutoShape 38"/>
          <p:cNvSpPr>
            <a:spLocks noChangeArrowheads="1"/>
          </p:cNvSpPr>
          <p:nvPr/>
        </p:nvSpPr>
        <p:spPr bwMode="auto">
          <a:xfrm>
            <a:off x="395288" y="5602288"/>
            <a:ext cx="8305800" cy="1196975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just" eaLnBrk="1" hangingPunct="1"/>
            <a:endParaRPr lang="es-BO" sz="2000" b="1"/>
          </a:p>
        </p:txBody>
      </p:sp>
      <p:grpSp>
        <p:nvGrpSpPr>
          <p:cNvPr id="149543" name="Group 39"/>
          <p:cNvGrpSpPr>
            <a:grpSpLocks/>
          </p:cNvGrpSpPr>
          <p:nvPr/>
        </p:nvGrpSpPr>
        <p:grpSpPr bwMode="auto">
          <a:xfrm>
            <a:off x="395288" y="4703763"/>
            <a:ext cx="8305800" cy="800100"/>
            <a:chOff x="252" y="3744"/>
            <a:chExt cx="5232" cy="360"/>
          </a:xfrm>
        </p:grpSpPr>
        <p:graphicFrame>
          <p:nvGraphicFramePr>
            <p:cNvPr id="149544" name="Object 40"/>
            <p:cNvGraphicFramePr>
              <a:graphicFrameLocks noChangeAspect="1"/>
            </p:cNvGraphicFramePr>
            <p:nvPr/>
          </p:nvGraphicFramePr>
          <p:xfrm>
            <a:off x="384" y="3744"/>
            <a:ext cx="508" cy="360"/>
          </p:xfrm>
          <a:graphic>
            <a:graphicData uri="http://schemas.openxmlformats.org/presentationml/2006/ole">
              <p:oleObj spid="_x0000_s149544" name="Imagen" r:id="rId7" imgW="1035720" imgH="504720" progId="MS_ClipArt_Gallery.2">
                <p:embed/>
              </p:oleObj>
            </a:graphicData>
          </a:graphic>
        </p:graphicFrame>
        <p:sp>
          <p:nvSpPr>
            <p:cNvPr id="149545" name="AutoShape 41"/>
            <p:cNvSpPr>
              <a:spLocks noChangeArrowheads="1"/>
            </p:cNvSpPr>
            <p:nvPr/>
          </p:nvSpPr>
          <p:spPr bwMode="auto">
            <a:xfrm>
              <a:off x="252" y="3756"/>
              <a:ext cx="5232" cy="348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00CC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just" eaLnBrk="1" hangingPunct="1"/>
              <a:endParaRPr lang="es-BO" sz="2000" b="1"/>
            </a:p>
          </p:txBody>
        </p:sp>
      </p:grpSp>
      <p:pic>
        <p:nvPicPr>
          <p:cNvPr id="149546" name="Picture 42" descr="odeco"/>
          <p:cNvPicPr>
            <a:picLocks noChangeAspect="1" noChangeArrowheads="1"/>
          </p:cNvPicPr>
          <p:nvPr>
            <p:ph sz="half" idx="1"/>
          </p:nvPr>
        </p:nvPicPr>
        <p:blipFill>
          <a:blip r:embed="rId8" cstate="print"/>
          <a:srcRect/>
          <a:stretch>
            <a:fillRect/>
          </a:stretch>
        </p:blipFill>
        <p:spPr>
          <a:xfrm>
            <a:off x="539750" y="5935663"/>
            <a:ext cx="1157288" cy="611187"/>
          </a:xfrm>
          <a:noFill/>
          <a:ln/>
        </p:spPr>
      </p:pic>
      <p:sp>
        <p:nvSpPr>
          <p:cNvPr id="149547" name="Text Box 43"/>
          <p:cNvSpPr txBox="1">
            <a:spLocks noChangeArrowheads="1"/>
          </p:cNvSpPr>
          <p:nvPr/>
        </p:nvSpPr>
        <p:spPr bwMode="auto">
          <a:xfrm>
            <a:off x="1835150" y="4921250"/>
            <a:ext cx="69850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BO" sz="2000" b="1">
                <a:solidFill>
                  <a:srgbClr val="000099"/>
                </a:solidFill>
              </a:rPr>
              <a:t>Regular la Relación Consumidor-Empresa Distribuidora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362200"/>
            <a:ext cx="7620000" cy="1828800"/>
          </a:xfrm>
        </p:spPr>
        <p:txBody>
          <a:bodyPr/>
          <a:lstStyle/>
          <a:p>
            <a:r>
              <a:rPr lang="es-ES_tradnl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Promoción de la Competencia y Eficiencia</a:t>
            </a:r>
            <a:endParaRPr lang="es-ES" sz="6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2" name="Text Box 4"/>
          <p:cNvSpPr txBox="1">
            <a:spLocks noChangeArrowheads="1"/>
          </p:cNvSpPr>
          <p:nvPr/>
        </p:nvSpPr>
        <p:spPr bwMode="auto">
          <a:xfrm>
            <a:off x="250825" y="138113"/>
            <a:ext cx="854075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BO" sz="3600" b="1">
                <a:solidFill>
                  <a:srgbClr val="000099"/>
                </a:solidFill>
              </a:rPr>
              <a:t>Promoción de la Competencia y Eficiencia </a:t>
            </a:r>
          </a:p>
        </p:txBody>
      </p:sp>
      <p:sp>
        <p:nvSpPr>
          <p:cNvPr id="150533" name="Text Box 5"/>
          <p:cNvSpPr txBox="1">
            <a:spLocks noChangeArrowheads="1"/>
          </p:cNvSpPr>
          <p:nvPr/>
        </p:nvSpPr>
        <p:spPr bwMode="auto">
          <a:xfrm>
            <a:off x="4859338" y="1041400"/>
            <a:ext cx="4033837" cy="3108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187325" indent="-1873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Velando que el mercado eléctrico mayorista funcionen en condiciones de competencia: eficiencia económica</a:t>
            </a:r>
          </a:p>
          <a:p>
            <a:pPr marL="187325" indent="-1873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Otorgando Licencias de Generación y Transmisión</a:t>
            </a:r>
          </a:p>
          <a:p>
            <a:pPr marL="187325" indent="-1873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Verificando que se cumplan las restricciones de propiedad y de capacidad instalada</a:t>
            </a:r>
            <a:endParaRPr lang="es-BO" sz="2200">
              <a:solidFill>
                <a:srgbClr val="000099"/>
              </a:solidFill>
            </a:endParaRPr>
          </a:p>
        </p:txBody>
      </p:sp>
      <p:sp>
        <p:nvSpPr>
          <p:cNvPr id="150534" name="Text Box 6"/>
          <p:cNvSpPr txBox="1">
            <a:spLocks noChangeArrowheads="1"/>
          </p:cNvSpPr>
          <p:nvPr/>
        </p:nvSpPr>
        <p:spPr bwMode="auto">
          <a:xfrm>
            <a:off x="609600" y="2776538"/>
            <a:ext cx="81724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82550" indent="-82550" algn="just" eaLnBrk="1" hangingPunct="1"/>
            <a:r>
              <a:rPr lang="es-BO" sz="2000" b="1"/>
              <a:t>	</a:t>
            </a:r>
          </a:p>
        </p:txBody>
      </p:sp>
      <p:sp>
        <p:nvSpPr>
          <p:cNvPr id="150537" name="Text Box 9"/>
          <p:cNvSpPr txBox="1">
            <a:spLocks noChangeArrowheads="1"/>
          </p:cNvSpPr>
          <p:nvPr/>
        </p:nvSpPr>
        <p:spPr bwMode="auto">
          <a:xfrm>
            <a:off x="971550" y="4149725"/>
            <a:ext cx="24479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BO" sz="2400" b="1" u="sng">
                <a:solidFill>
                  <a:srgbClr val="000099"/>
                </a:solidFill>
              </a:rPr>
              <a:t>Instrumentos</a:t>
            </a:r>
          </a:p>
        </p:txBody>
      </p:sp>
      <p:sp>
        <p:nvSpPr>
          <p:cNvPr id="150538" name="Text Box 10"/>
          <p:cNvSpPr txBox="1">
            <a:spLocks noChangeArrowheads="1"/>
          </p:cNvSpPr>
          <p:nvPr/>
        </p:nvSpPr>
        <p:spPr bwMode="auto">
          <a:xfrm>
            <a:off x="684213" y="4941888"/>
            <a:ext cx="7343775" cy="12985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187325" indent="-1873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Título III de la Ley de Electricidad</a:t>
            </a:r>
          </a:p>
          <a:p>
            <a:pPr marL="187325" indent="-1873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Reglamento de Concesiones y Licencias</a:t>
            </a:r>
          </a:p>
          <a:p>
            <a:pPr marL="187325" indent="-1873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Reglamento de Operación del Mercado Eléctrico</a:t>
            </a:r>
          </a:p>
          <a:p>
            <a:pPr marL="187325" indent="-1873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Reglamento de Precios y Tarifas</a:t>
            </a:r>
          </a:p>
        </p:txBody>
      </p:sp>
      <p:grpSp>
        <p:nvGrpSpPr>
          <p:cNvPr id="150558" name="Group 30"/>
          <p:cNvGrpSpPr>
            <a:grpSpLocks/>
          </p:cNvGrpSpPr>
          <p:nvPr/>
        </p:nvGrpSpPr>
        <p:grpSpPr bwMode="auto">
          <a:xfrm>
            <a:off x="1116013" y="1268413"/>
            <a:ext cx="2641600" cy="2463800"/>
            <a:chOff x="471" y="119"/>
            <a:chExt cx="2793" cy="2689"/>
          </a:xfrm>
        </p:grpSpPr>
        <p:sp>
          <p:nvSpPr>
            <p:cNvPr id="150540" name="Line 12"/>
            <p:cNvSpPr>
              <a:spLocks noChangeShapeType="1"/>
            </p:cNvSpPr>
            <p:nvPr/>
          </p:nvSpPr>
          <p:spPr bwMode="auto">
            <a:xfrm>
              <a:off x="766" y="243"/>
              <a:ext cx="0" cy="20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0541" name="Line 13"/>
            <p:cNvSpPr>
              <a:spLocks noChangeShapeType="1"/>
            </p:cNvSpPr>
            <p:nvPr/>
          </p:nvSpPr>
          <p:spPr bwMode="auto">
            <a:xfrm>
              <a:off x="766" y="2307"/>
              <a:ext cx="22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0542" name="Line 14"/>
            <p:cNvSpPr>
              <a:spLocks noChangeShapeType="1"/>
            </p:cNvSpPr>
            <p:nvPr/>
          </p:nvSpPr>
          <p:spPr bwMode="auto">
            <a:xfrm flipV="1">
              <a:off x="766" y="579"/>
              <a:ext cx="2160" cy="1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0543" name="Line 15"/>
            <p:cNvSpPr>
              <a:spLocks noChangeShapeType="1"/>
            </p:cNvSpPr>
            <p:nvPr/>
          </p:nvSpPr>
          <p:spPr bwMode="auto">
            <a:xfrm>
              <a:off x="766" y="435"/>
              <a:ext cx="1920" cy="16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0544" name="Line 16"/>
            <p:cNvSpPr>
              <a:spLocks noChangeShapeType="1"/>
            </p:cNvSpPr>
            <p:nvPr/>
          </p:nvSpPr>
          <p:spPr bwMode="auto">
            <a:xfrm>
              <a:off x="1806" y="1299"/>
              <a:ext cx="0" cy="1008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0545" name="Line 17"/>
            <p:cNvSpPr>
              <a:spLocks noChangeShapeType="1"/>
            </p:cNvSpPr>
            <p:nvPr/>
          </p:nvSpPr>
          <p:spPr bwMode="auto">
            <a:xfrm flipH="1">
              <a:off x="766" y="1299"/>
              <a:ext cx="1056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50552" name="Text Box 24"/>
            <p:cNvSpPr txBox="1">
              <a:spLocks noChangeArrowheads="1"/>
            </p:cNvSpPr>
            <p:nvPr/>
          </p:nvSpPr>
          <p:spPr bwMode="auto">
            <a:xfrm>
              <a:off x="1695" y="2292"/>
              <a:ext cx="476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2000"/>
                <a:t>Q</a:t>
              </a:r>
              <a:r>
                <a:rPr lang="es-MX" sz="2000" baseline="-25000"/>
                <a:t>0</a:t>
              </a:r>
              <a:endParaRPr lang="es-ES" sz="2000"/>
            </a:p>
          </p:txBody>
        </p:sp>
        <p:sp>
          <p:nvSpPr>
            <p:cNvPr id="150553" name="Text Box 25"/>
            <p:cNvSpPr txBox="1">
              <a:spLocks noChangeArrowheads="1"/>
            </p:cNvSpPr>
            <p:nvPr/>
          </p:nvSpPr>
          <p:spPr bwMode="auto">
            <a:xfrm>
              <a:off x="2648" y="1827"/>
              <a:ext cx="389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2000"/>
                <a:t>D</a:t>
              </a:r>
              <a:endParaRPr lang="es-ES" sz="2000"/>
            </a:p>
          </p:txBody>
        </p:sp>
        <p:sp>
          <p:nvSpPr>
            <p:cNvPr id="150554" name="Text Box 26"/>
            <p:cNvSpPr txBox="1">
              <a:spLocks noChangeArrowheads="1"/>
            </p:cNvSpPr>
            <p:nvPr/>
          </p:nvSpPr>
          <p:spPr bwMode="auto">
            <a:xfrm>
              <a:off x="2874" y="531"/>
              <a:ext cx="390" cy="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2000"/>
                <a:t>O</a:t>
              </a:r>
              <a:endParaRPr lang="es-ES" sz="2000"/>
            </a:p>
          </p:txBody>
        </p:sp>
        <p:sp>
          <p:nvSpPr>
            <p:cNvPr id="150555" name="Text Box 27"/>
            <p:cNvSpPr txBox="1">
              <a:spLocks noChangeArrowheads="1"/>
            </p:cNvSpPr>
            <p:nvPr/>
          </p:nvSpPr>
          <p:spPr bwMode="auto">
            <a:xfrm>
              <a:off x="471" y="1010"/>
              <a:ext cx="257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r>
                <a:rPr lang="es-MX" sz="2000"/>
                <a:t>P</a:t>
              </a:r>
              <a:endParaRPr lang="es-ES" sz="2000"/>
            </a:p>
          </p:txBody>
        </p:sp>
        <p:sp>
          <p:nvSpPr>
            <p:cNvPr id="150556" name="Text Box 28"/>
            <p:cNvSpPr txBox="1">
              <a:spLocks noChangeArrowheads="1"/>
            </p:cNvSpPr>
            <p:nvPr/>
          </p:nvSpPr>
          <p:spPr bwMode="auto">
            <a:xfrm>
              <a:off x="510" y="119"/>
              <a:ext cx="355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2400"/>
                <a:t>p</a:t>
              </a:r>
              <a:endParaRPr lang="es-ES" sz="2400"/>
            </a:p>
          </p:txBody>
        </p:sp>
        <p:sp>
          <p:nvSpPr>
            <p:cNvPr id="150557" name="Text Box 29"/>
            <p:cNvSpPr txBox="1">
              <a:spLocks noChangeArrowheads="1"/>
            </p:cNvSpPr>
            <p:nvPr/>
          </p:nvSpPr>
          <p:spPr bwMode="auto">
            <a:xfrm>
              <a:off x="2738" y="2309"/>
              <a:ext cx="428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2400"/>
                <a:t>Q</a:t>
              </a:r>
              <a:endParaRPr lang="es-ES" sz="2400"/>
            </a:p>
          </p:txBody>
        </p:sp>
      </p:grpSp>
      <p:sp>
        <p:nvSpPr>
          <p:cNvPr id="150559" name="AutoShape 31"/>
          <p:cNvSpPr>
            <a:spLocks noChangeArrowheads="1"/>
          </p:cNvSpPr>
          <p:nvPr/>
        </p:nvSpPr>
        <p:spPr bwMode="auto">
          <a:xfrm>
            <a:off x="2320925" y="2311400"/>
            <a:ext cx="73025" cy="71438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Text Box 2"/>
          <p:cNvSpPr txBox="1">
            <a:spLocks noChangeArrowheads="1"/>
          </p:cNvSpPr>
          <p:nvPr/>
        </p:nvSpPr>
        <p:spPr bwMode="auto">
          <a:xfrm>
            <a:off x="250825" y="138113"/>
            <a:ext cx="854075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BO" sz="3600" b="1">
                <a:solidFill>
                  <a:srgbClr val="000099"/>
                </a:solidFill>
              </a:rPr>
              <a:t>Promoción de la Competencia y Eficiencia </a:t>
            </a:r>
          </a:p>
        </p:txBody>
      </p:sp>
      <p:sp>
        <p:nvSpPr>
          <p:cNvPr id="295939" name="Text Box 3"/>
          <p:cNvSpPr txBox="1">
            <a:spLocks noChangeArrowheads="1"/>
          </p:cNvSpPr>
          <p:nvPr/>
        </p:nvSpPr>
        <p:spPr bwMode="auto">
          <a:xfrm>
            <a:off x="5219700" y="1828800"/>
            <a:ext cx="3638550" cy="19018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187325" indent="-1873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Costos “eficientes” de las distribuidoras</a:t>
            </a:r>
          </a:p>
          <a:p>
            <a:pPr marL="187325" indent="-187325" algn="just" eaLnBrk="1" hangingPunct="1">
              <a:lnSpc>
                <a:spcPct val="90000"/>
              </a:lnSpc>
            </a:pPr>
            <a:endParaRPr lang="es-BO" sz="2200" b="1">
              <a:solidFill>
                <a:srgbClr val="000099"/>
              </a:solidFill>
            </a:endParaRPr>
          </a:p>
          <a:p>
            <a:pPr marL="187325" indent="-1873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Índices de eficiencia en el cálculo de tarifas (Precios Tope) </a:t>
            </a:r>
            <a:endParaRPr lang="es-BO" sz="2200">
              <a:solidFill>
                <a:srgbClr val="000099"/>
              </a:solidFill>
            </a:endParaRPr>
          </a:p>
        </p:txBody>
      </p:sp>
      <p:sp>
        <p:nvSpPr>
          <p:cNvPr id="295940" name="Text Box 4"/>
          <p:cNvSpPr txBox="1">
            <a:spLocks noChangeArrowheads="1"/>
          </p:cNvSpPr>
          <p:nvPr/>
        </p:nvSpPr>
        <p:spPr bwMode="auto">
          <a:xfrm>
            <a:off x="609600" y="2776538"/>
            <a:ext cx="81724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82550" indent="-82550" algn="just" eaLnBrk="1" hangingPunct="1"/>
            <a:r>
              <a:rPr lang="es-BO" sz="2000" b="1"/>
              <a:t>	</a:t>
            </a:r>
          </a:p>
        </p:txBody>
      </p:sp>
      <p:sp>
        <p:nvSpPr>
          <p:cNvPr id="295941" name="Text Box 5"/>
          <p:cNvSpPr txBox="1">
            <a:spLocks noChangeArrowheads="1"/>
          </p:cNvSpPr>
          <p:nvPr/>
        </p:nvSpPr>
        <p:spPr bwMode="auto">
          <a:xfrm>
            <a:off x="971550" y="5045075"/>
            <a:ext cx="24479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BO" sz="2400" b="1" u="sng">
                <a:solidFill>
                  <a:srgbClr val="000099"/>
                </a:solidFill>
              </a:rPr>
              <a:t>Instrumento</a:t>
            </a:r>
          </a:p>
        </p:txBody>
      </p:sp>
      <p:sp>
        <p:nvSpPr>
          <p:cNvPr id="295942" name="Text Box 6"/>
          <p:cNvSpPr txBox="1">
            <a:spLocks noChangeArrowheads="1"/>
          </p:cNvSpPr>
          <p:nvPr/>
        </p:nvSpPr>
        <p:spPr bwMode="auto">
          <a:xfrm>
            <a:off x="684213" y="5837238"/>
            <a:ext cx="7343775" cy="39370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187325" indent="-1873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Reglamento de Precios y Tarifas</a:t>
            </a:r>
          </a:p>
        </p:txBody>
      </p:sp>
      <p:sp>
        <p:nvSpPr>
          <p:cNvPr id="296007" name="Line 71"/>
          <p:cNvSpPr>
            <a:spLocks noChangeShapeType="1"/>
          </p:cNvSpPr>
          <p:nvPr/>
        </p:nvSpPr>
        <p:spPr bwMode="auto">
          <a:xfrm>
            <a:off x="650875" y="1209675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6008" name="Line 72"/>
          <p:cNvSpPr>
            <a:spLocks noChangeShapeType="1"/>
          </p:cNvSpPr>
          <p:nvPr/>
        </p:nvSpPr>
        <p:spPr bwMode="auto">
          <a:xfrm>
            <a:off x="650875" y="4470400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6009" name="Line 73"/>
          <p:cNvSpPr>
            <a:spLocks noChangeShapeType="1"/>
          </p:cNvSpPr>
          <p:nvPr/>
        </p:nvSpPr>
        <p:spPr bwMode="auto">
          <a:xfrm>
            <a:off x="650875" y="1651000"/>
            <a:ext cx="327660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6010" name="Line 74"/>
          <p:cNvSpPr>
            <a:spLocks noChangeShapeType="1"/>
          </p:cNvSpPr>
          <p:nvPr/>
        </p:nvSpPr>
        <p:spPr bwMode="auto">
          <a:xfrm>
            <a:off x="650875" y="1651000"/>
            <a:ext cx="1676400" cy="2819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6011" name="Line 75"/>
          <p:cNvSpPr>
            <a:spLocks noChangeShapeType="1"/>
          </p:cNvSpPr>
          <p:nvPr/>
        </p:nvSpPr>
        <p:spPr bwMode="auto">
          <a:xfrm>
            <a:off x="1870075" y="3784600"/>
            <a:ext cx="0" cy="685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6012" name="Line 76"/>
          <p:cNvSpPr>
            <a:spLocks noChangeShapeType="1"/>
          </p:cNvSpPr>
          <p:nvPr/>
        </p:nvSpPr>
        <p:spPr bwMode="auto">
          <a:xfrm flipV="1">
            <a:off x="1870075" y="2641600"/>
            <a:ext cx="0" cy="1066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6013" name="Line 77"/>
          <p:cNvSpPr>
            <a:spLocks noChangeShapeType="1"/>
          </p:cNvSpPr>
          <p:nvPr/>
        </p:nvSpPr>
        <p:spPr bwMode="auto">
          <a:xfrm flipH="1">
            <a:off x="650875" y="2641600"/>
            <a:ext cx="12192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6014" name="Line 78"/>
          <p:cNvSpPr>
            <a:spLocks noChangeShapeType="1"/>
          </p:cNvSpPr>
          <p:nvPr/>
        </p:nvSpPr>
        <p:spPr bwMode="auto">
          <a:xfrm flipH="1">
            <a:off x="650875" y="3251200"/>
            <a:ext cx="19812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6015" name="Text Box 79"/>
          <p:cNvSpPr txBox="1">
            <a:spLocks noChangeArrowheads="1"/>
          </p:cNvSpPr>
          <p:nvPr/>
        </p:nvSpPr>
        <p:spPr bwMode="auto">
          <a:xfrm>
            <a:off x="1717675" y="4454525"/>
            <a:ext cx="565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000"/>
              <a:t>Qm</a:t>
            </a:r>
            <a:endParaRPr lang="es-ES" sz="2000"/>
          </a:p>
        </p:txBody>
      </p:sp>
      <p:sp>
        <p:nvSpPr>
          <p:cNvPr id="296016" name="Text Box 80"/>
          <p:cNvSpPr txBox="1">
            <a:spLocks noChangeArrowheads="1"/>
          </p:cNvSpPr>
          <p:nvPr/>
        </p:nvSpPr>
        <p:spPr bwMode="auto">
          <a:xfrm>
            <a:off x="2479675" y="4470400"/>
            <a:ext cx="652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000"/>
              <a:t>Q</a:t>
            </a:r>
            <a:r>
              <a:rPr lang="es-MX" sz="2000" baseline="-25000"/>
              <a:t>R</a:t>
            </a:r>
            <a:endParaRPr lang="es-ES" sz="2000"/>
          </a:p>
        </p:txBody>
      </p:sp>
      <p:sp>
        <p:nvSpPr>
          <p:cNvPr id="296017" name="Text Box 81"/>
          <p:cNvSpPr txBox="1">
            <a:spLocks noChangeArrowheads="1"/>
          </p:cNvSpPr>
          <p:nvPr/>
        </p:nvSpPr>
        <p:spPr bwMode="auto">
          <a:xfrm>
            <a:off x="4471988" y="3789363"/>
            <a:ext cx="706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CMg</a:t>
            </a:r>
            <a:endParaRPr lang="es-ES" sz="2000"/>
          </a:p>
        </p:txBody>
      </p:sp>
      <p:sp>
        <p:nvSpPr>
          <p:cNvPr id="296018" name="Text Box 82"/>
          <p:cNvSpPr txBox="1">
            <a:spLocks noChangeArrowheads="1"/>
          </p:cNvSpPr>
          <p:nvPr/>
        </p:nvSpPr>
        <p:spPr bwMode="auto">
          <a:xfrm>
            <a:off x="3924300" y="4076700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D</a:t>
            </a:r>
            <a:endParaRPr lang="es-ES" sz="2000"/>
          </a:p>
        </p:txBody>
      </p:sp>
      <p:sp>
        <p:nvSpPr>
          <p:cNvPr id="296019" name="Text Box 83"/>
          <p:cNvSpPr txBox="1">
            <a:spLocks noChangeArrowheads="1"/>
          </p:cNvSpPr>
          <p:nvPr/>
        </p:nvSpPr>
        <p:spPr bwMode="auto">
          <a:xfrm>
            <a:off x="254000" y="1022350"/>
            <a:ext cx="36988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400" b="1"/>
              <a:t>P</a:t>
            </a:r>
            <a:endParaRPr lang="es-ES" sz="2400" b="1"/>
          </a:p>
        </p:txBody>
      </p:sp>
      <p:sp>
        <p:nvSpPr>
          <p:cNvPr id="296020" name="Text Box 84"/>
          <p:cNvSpPr txBox="1">
            <a:spLocks noChangeArrowheads="1"/>
          </p:cNvSpPr>
          <p:nvPr/>
        </p:nvSpPr>
        <p:spPr bwMode="auto">
          <a:xfrm>
            <a:off x="4064000" y="4375150"/>
            <a:ext cx="42068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400" b="1"/>
              <a:t>Q</a:t>
            </a:r>
            <a:endParaRPr lang="es-ES" sz="2400" b="1"/>
          </a:p>
        </p:txBody>
      </p:sp>
      <p:sp>
        <p:nvSpPr>
          <p:cNvPr id="296021" name="Line 85"/>
          <p:cNvSpPr>
            <a:spLocks noChangeShapeType="1"/>
          </p:cNvSpPr>
          <p:nvPr/>
        </p:nvSpPr>
        <p:spPr bwMode="auto">
          <a:xfrm flipH="1">
            <a:off x="2671763" y="3213100"/>
            <a:ext cx="0" cy="1368425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6022" name="Text Box 86"/>
          <p:cNvSpPr txBox="1">
            <a:spLocks noChangeArrowheads="1"/>
          </p:cNvSpPr>
          <p:nvPr/>
        </p:nvSpPr>
        <p:spPr bwMode="auto">
          <a:xfrm>
            <a:off x="107950" y="2997200"/>
            <a:ext cx="652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400"/>
              <a:t>P</a:t>
            </a:r>
            <a:r>
              <a:rPr lang="es-MX" sz="2400" baseline="-25000"/>
              <a:t>R</a:t>
            </a:r>
            <a:endParaRPr lang="es-ES" sz="2400"/>
          </a:p>
        </p:txBody>
      </p:sp>
      <p:sp>
        <p:nvSpPr>
          <p:cNvPr id="296023" name="Text Box 87"/>
          <p:cNvSpPr txBox="1">
            <a:spLocks noChangeArrowheads="1"/>
          </p:cNvSpPr>
          <p:nvPr/>
        </p:nvSpPr>
        <p:spPr bwMode="auto">
          <a:xfrm>
            <a:off x="107950" y="2384425"/>
            <a:ext cx="652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400"/>
              <a:t>P</a:t>
            </a:r>
            <a:r>
              <a:rPr lang="es-MX" sz="2400" baseline="-25000"/>
              <a:t>m</a:t>
            </a:r>
            <a:endParaRPr lang="es-ES" sz="2400"/>
          </a:p>
        </p:txBody>
      </p:sp>
      <p:sp>
        <p:nvSpPr>
          <p:cNvPr id="296024" name="Freeform 88"/>
          <p:cNvSpPr>
            <a:spLocks/>
          </p:cNvSpPr>
          <p:nvPr/>
        </p:nvSpPr>
        <p:spPr bwMode="auto">
          <a:xfrm>
            <a:off x="827088" y="2563813"/>
            <a:ext cx="3717925" cy="8112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3" y="227"/>
              </a:cxn>
              <a:cxn ang="0">
                <a:pos x="998" y="408"/>
              </a:cxn>
              <a:cxn ang="0">
                <a:pos x="1905" y="499"/>
              </a:cxn>
              <a:cxn ang="0">
                <a:pos x="2812" y="544"/>
              </a:cxn>
            </a:cxnLst>
            <a:rect l="0" t="0" r="r" b="b"/>
            <a:pathLst>
              <a:path w="2812" h="544">
                <a:moveTo>
                  <a:pt x="0" y="0"/>
                </a:moveTo>
                <a:cubicBezTo>
                  <a:pt x="98" y="79"/>
                  <a:pt x="197" y="159"/>
                  <a:pt x="363" y="227"/>
                </a:cubicBezTo>
                <a:cubicBezTo>
                  <a:pt x="529" y="295"/>
                  <a:pt x="741" y="363"/>
                  <a:pt x="998" y="408"/>
                </a:cubicBezTo>
                <a:cubicBezTo>
                  <a:pt x="1255" y="453"/>
                  <a:pt x="1603" y="476"/>
                  <a:pt x="1905" y="499"/>
                </a:cubicBezTo>
                <a:cubicBezTo>
                  <a:pt x="2207" y="522"/>
                  <a:pt x="2661" y="537"/>
                  <a:pt x="2812" y="54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6025" name="Freeform 89"/>
          <p:cNvSpPr>
            <a:spLocks/>
          </p:cNvSpPr>
          <p:nvPr/>
        </p:nvSpPr>
        <p:spPr bwMode="auto">
          <a:xfrm>
            <a:off x="755650" y="3140075"/>
            <a:ext cx="3500438" cy="7921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3" y="227"/>
              </a:cxn>
              <a:cxn ang="0">
                <a:pos x="998" y="408"/>
              </a:cxn>
              <a:cxn ang="0">
                <a:pos x="1905" y="499"/>
              </a:cxn>
              <a:cxn ang="0">
                <a:pos x="2812" y="544"/>
              </a:cxn>
            </a:cxnLst>
            <a:rect l="0" t="0" r="r" b="b"/>
            <a:pathLst>
              <a:path w="2812" h="544">
                <a:moveTo>
                  <a:pt x="0" y="0"/>
                </a:moveTo>
                <a:cubicBezTo>
                  <a:pt x="98" y="79"/>
                  <a:pt x="197" y="159"/>
                  <a:pt x="363" y="227"/>
                </a:cubicBezTo>
                <a:cubicBezTo>
                  <a:pt x="529" y="295"/>
                  <a:pt x="741" y="363"/>
                  <a:pt x="998" y="408"/>
                </a:cubicBezTo>
                <a:cubicBezTo>
                  <a:pt x="1255" y="453"/>
                  <a:pt x="1603" y="476"/>
                  <a:pt x="1905" y="499"/>
                </a:cubicBezTo>
                <a:cubicBezTo>
                  <a:pt x="2207" y="522"/>
                  <a:pt x="2661" y="537"/>
                  <a:pt x="2812" y="54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6026" name="Text Box 90"/>
          <p:cNvSpPr txBox="1">
            <a:spLocks noChangeArrowheads="1"/>
          </p:cNvSpPr>
          <p:nvPr/>
        </p:nvSpPr>
        <p:spPr bwMode="auto">
          <a:xfrm>
            <a:off x="4500563" y="3175000"/>
            <a:ext cx="69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CMe</a:t>
            </a:r>
            <a:endParaRPr lang="es-ES" sz="2000"/>
          </a:p>
        </p:txBody>
      </p:sp>
      <p:sp>
        <p:nvSpPr>
          <p:cNvPr id="296027" name="Text Box 91"/>
          <p:cNvSpPr txBox="1">
            <a:spLocks noChangeArrowheads="1"/>
          </p:cNvSpPr>
          <p:nvPr/>
        </p:nvSpPr>
        <p:spPr bwMode="auto">
          <a:xfrm>
            <a:off x="2222500" y="4076700"/>
            <a:ext cx="620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IMg</a:t>
            </a:r>
            <a:endParaRPr lang="es-ES" sz="2000"/>
          </a:p>
        </p:txBody>
      </p:sp>
      <p:sp>
        <p:nvSpPr>
          <p:cNvPr id="296028" name="Line 92"/>
          <p:cNvSpPr>
            <a:spLocks noChangeShapeType="1"/>
          </p:cNvSpPr>
          <p:nvPr/>
        </p:nvSpPr>
        <p:spPr bwMode="auto">
          <a:xfrm flipH="1">
            <a:off x="3463925" y="3900488"/>
            <a:ext cx="19050" cy="536575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6029" name="Text Box 93"/>
          <p:cNvSpPr txBox="1">
            <a:spLocks noChangeArrowheads="1"/>
          </p:cNvSpPr>
          <p:nvPr/>
        </p:nvSpPr>
        <p:spPr bwMode="auto">
          <a:xfrm>
            <a:off x="3248025" y="4471988"/>
            <a:ext cx="652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000"/>
              <a:t>Q</a:t>
            </a:r>
            <a:r>
              <a:rPr lang="es-MX" sz="2000" baseline="-25000"/>
              <a:t>C</a:t>
            </a:r>
            <a:endParaRPr lang="es-ES" sz="2000"/>
          </a:p>
        </p:txBody>
      </p:sp>
      <p:sp>
        <p:nvSpPr>
          <p:cNvPr id="296030" name="Text Box 94"/>
          <p:cNvSpPr txBox="1">
            <a:spLocks noChangeArrowheads="1"/>
          </p:cNvSpPr>
          <p:nvPr/>
        </p:nvSpPr>
        <p:spPr bwMode="auto">
          <a:xfrm>
            <a:off x="147638" y="3619500"/>
            <a:ext cx="652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400"/>
              <a:t>P</a:t>
            </a:r>
            <a:r>
              <a:rPr lang="es-MX" sz="2400" baseline="-25000"/>
              <a:t>C</a:t>
            </a:r>
            <a:endParaRPr lang="es-ES" sz="2400"/>
          </a:p>
        </p:txBody>
      </p:sp>
      <p:sp>
        <p:nvSpPr>
          <p:cNvPr id="296031" name="Line 95"/>
          <p:cNvSpPr>
            <a:spLocks noChangeShapeType="1"/>
          </p:cNvSpPr>
          <p:nvPr/>
        </p:nvSpPr>
        <p:spPr bwMode="auto">
          <a:xfrm flipH="1">
            <a:off x="655638" y="3879850"/>
            <a:ext cx="2808287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6034" name="AutoShape 98"/>
          <p:cNvSpPr>
            <a:spLocks noChangeArrowheads="1"/>
          </p:cNvSpPr>
          <p:nvPr/>
        </p:nvSpPr>
        <p:spPr bwMode="auto">
          <a:xfrm>
            <a:off x="2627313" y="3213100"/>
            <a:ext cx="73025" cy="71438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96035" name="Freeform 99"/>
          <p:cNvSpPr>
            <a:spLocks/>
          </p:cNvSpPr>
          <p:nvPr/>
        </p:nvSpPr>
        <p:spPr bwMode="auto">
          <a:xfrm>
            <a:off x="1042988" y="2060575"/>
            <a:ext cx="3717925" cy="8112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3" y="227"/>
              </a:cxn>
              <a:cxn ang="0">
                <a:pos x="998" y="408"/>
              </a:cxn>
              <a:cxn ang="0">
                <a:pos x="1905" y="499"/>
              </a:cxn>
              <a:cxn ang="0">
                <a:pos x="2812" y="544"/>
              </a:cxn>
            </a:cxnLst>
            <a:rect l="0" t="0" r="r" b="b"/>
            <a:pathLst>
              <a:path w="2812" h="544">
                <a:moveTo>
                  <a:pt x="0" y="0"/>
                </a:moveTo>
                <a:cubicBezTo>
                  <a:pt x="98" y="79"/>
                  <a:pt x="197" y="159"/>
                  <a:pt x="363" y="227"/>
                </a:cubicBezTo>
                <a:cubicBezTo>
                  <a:pt x="529" y="295"/>
                  <a:pt x="741" y="363"/>
                  <a:pt x="998" y="408"/>
                </a:cubicBezTo>
                <a:cubicBezTo>
                  <a:pt x="1255" y="453"/>
                  <a:pt x="1603" y="476"/>
                  <a:pt x="1905" y="499"/>
                </a:cubicBezTo>
                <a:cubicBezTo>
                  <a:pt x="2207" y="522"/>
                  <a:pt x="2661" y="537"/>
                  <a:pt x="2812" y="54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6036" name="Text Box 100"/>
          <p:cNvSpPr txBox="1">
            <a:spLocks noChangeArrowheads="1"/>
          </p:cNvSpPr>
          <p:nvPr/>
        </p:nvSpPr>
        <p:spPr bwMode="auto">
          <a:xfrm>
            <a:off x="4284663" y="2455863"/>
            <a:ext cx="776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C’Me</a:t>
            </a:r>
            <a:endParaRPr lang="es-ES" sz="2000"/>
          </a:p>
        </p:txBody>
      </p:sp>
      <p:sp>
        <p:nvSpPr>
          <p:cNvPr id="296038" name="Line 102"/>
          <p:cNvSpPr>
            <a:spLocks noChangeShapeType="1"/>
          </p:cNvSpPr>
          <p:nvPr/>
        </p:nvSpPr>
        <p:spPr bwMode="auto">
          <a:xfrm>
            <a:off x="4140200" y="29241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96040" name="Line 104"/>
          <p:cNvSpPr>
            <a:spLocks noChangeShapeType="1"/>
          </p:cNvSpPr>
          <p:nvPr/>
        </p:nvSpPr>
        <p:spPr bwMode="auto">
          <a:xfrm>
            <a:off x="3419475" y="28527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AutoShape 2"/>
          <p:cNvSpPr>
            <a:spLocks noChangeArrowheads="1"/>
          </p:cNvSpPr>
          <p:nvPr/>
        </p:nvSpPr>
        <p:spPr bwMode="auto">
          <a:xfrm>
            <a:off x="6286500" y="1309688"/>
            <a:ext cx="863600" cy="4572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38100">
            <a:solidFill>
              <a:srgbClr val="00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s-BO" sz="1000" b="1"/>
              <a:t>SYNERGIA</a:t>
            </a:r>
            <a:endParaRPr lang="es-BO" sz="1000"/>
          </a:p>
        </p:txBody>
      </p:sp>
      <p:sp>
        <p:nvSpPr>
          <p:cNvPr id="155651" name="AutoShape 3"/>
          <p:cNvSpPr>
            <a:spLocks noChangeArrowheads="1"/>
          </p:cNvSpPr>
          <p:nvPr/>
        </p:nvSpPr>
        <p:spPr bwMode="auto">
          <a:xfrm>
            <a:off x="4932363" y="1309688"/>
            <a:ext cx="1270000" cy="4572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38100">
            <a:solidFill>
              <a:srgbClr val="00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s-BO" sz="1000" b="1"/>
              <a:t>HIDROELECTRICA</a:t>
            </a:r>
          </a:p>
          <a:p>
            <a:pPr algn="ctr"/>
            <a:r>
              <a:rPr lang="es-BO" sz="1000" b="1"/>
              <a:t>BOLIVIANA</a:t>
            </a:r>
            <a:endParaRPr lang="es-BO" sz="1000"/>
          </a:p>
        </p:txBody>
      </p:sp>
      <p:sp>
        <p:nvSpPr>
          <p:cNvPr id="155652" name="AutoShape 4"/>
          <p:cNvSpPr>
            <a:spLocks noChangeArrowheads="1"/>
          </p:cNvSpPr>
          <p:nvPr/>
        </p:nvSpPr>
        <p:spPr bwMode="auto">
          <a:xfrm>
            <a:off x="2771775" y="1309688"/>
            <a:ext cx="1079500" cy="457200"/>
          </a:xfrm>
          <a:prstGeom prst="roundRect">
            <a:avLst>
              <a:gd name="adj" fmla="val 16667"/>
            </a:avLst>
          </a:prstGeom>
          <a:solidFill>
            <a:srgbClr val="EEE800"/>
          </a:solidFill>
          <a:ln w="38100">
            <a:solidFill>
              <a:srgbClr val="00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s-BO" sz="1000" b="1"/>
              <a:t>GUARACACHI</a:t>
            </a:r>
          </a:p>
          <a:p>
            <a:pPr algn="ctr"/>
            <a:endParaRPr lang="es-BO" sz="1000"/>
          </a:p>
        </p:txBody>
      </p:sp>
      <p:sp>
        <p:nvSpPr>
          <p:cNvPr id="155653" name="AutoShape 5"/>
          <p:cNvSpPr>
            <a:spLocks noChangeArrowheads="1"/>
          </p:cNvSpPr>
          <p:nvPr/>
        </p:nvSpPr>
        <p:spPr bwMode="auto">
          <a:xfrm>
            <a:off x="1835150" y="1309688"/>
            <a:ext cx="865188" cy="457200"/>
          </a:xfrm>
          <a:prstGeom prst="roundRect">
            <a:avLst>
              <a:gd name="adj" fmla="val 16667"/>
            </a:avLst>
          </a:prstGeom>
          <a:solidFill>
            <a:srgbClr val="EEE800"/>
          </a:solidFill>
          <a:ln w="38100">
            <a:solidFill>
              <a:srgbClr val="00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s-BO" sz="1000" b="1"/>
              <a:t>VALLE</a:t>
            </a:r>
          </a:p>
          <a:p>
            <a:pPr algn="ctr"/>
            <a:r>
              <a:rPr lang="es-BO" sz="1000" b="1"/>
              <a:t>HERMOSO</a:t>
            </a:r>
          </a:p>
        </p:txBody>
      </p:sp>
      <p:sp>
        <p:nvSpPr>
          <p:cNvPr id="155654" name="AutoShape 6"/>
          <p:cNvSpPr>
            <a:spLocks noChangeArrowheads="1"/>
          </p:cNvSpPr>
          <p:nvPr/>
        </p:nvSpPr>
        <p:spPr bwMode="auto">
          <a:xfrm>
            <a:off x="971550" y="1309688"/>
            <a:ext cx="762000" cy="457200"/>
          </a:xfrm>
          <a:prstGeom prst="roundRect">
            <a:avLst>
              <a:gd name="adj" fmla="val 16667"/>
            </a:avLst>
          </a:prstGeom>
          <a:solidFill>
            <a:srgbClr val="EEE800"/>
          </a:solidFill>
          <a:ln w="38100">
            <a:solidFill>
              <a:srgbClr val="00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s-BO" sz="1000" b="1"/>
              <a:t>CORANI</a:t>
            </a:r>
            <a:endParaRPr lang="es-BO" sz="2400"/>
          </a:p>
        </p:txBody>
      </p:sp>
      <p:sp>
        <p:nvSpPr>
          <p:cNvPr id="155655" name="Text Box 7"/>
          <p:cNvSpPr txBox="1">
            <a:spLocks noChangeArrowheads="1"/>
          </p:cNvSpPr>
          <p:nvPr/>
        </p:nvSpPr>
        <p:spPr bwMode="auto">
          <a:xfrm>
            <a:off x="250825" y="2571750"/>
            <a:ext cx="252095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BO" sz="1800" b="1">
                <a:latin typeface="Arial" charset="0"/>
              </a:rPr>
              <a:t>TRANSPORTADORA DE ELECTRICIDAD</a:t>
            </a:r>
          </a:p>
        </p:txBody>
      </p:sp>
      <p:sp>
        <p:nvSpPr>
          <p:cNvPr id="155657" name="AutoShape 9"/>
          <p:cNvSpPr>
            <a:spLocks noChangeArrowheads="1"/>
          </p:cNvSpPr>
          <p:nvPr/>
        </p:nvSpPr>
        <p:spPr bwMode="auto">
          <a:xfrm>
            <a:off x="685800" y="3460750"/>
            <a:ext cx="2667000" cy="21336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5658" name="AutoShape 10"/>
          <p:cNvSpPr>
            <a:spLocks noChangeArrowheads="1"/>
          </p:cNvSpPr>
          <p:nvPr/>
        </p:nvSpPr>
        <p:spPr bwMode="auto">
          <a:xfrm>
            <a:off x="152400" y="1309688"/>
            <a:ext cx="747713" cy="4572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es-BO" sz="1000" b="1"/>
              <a:t>COBEE</a:t>
            </a:r>
          </a:p>
        </p:txBody>
      </p:sp>
      <p:sp>
        <p:nvSpPr>
          <p:cNvPr id="155659" name="AutoShape 11"/>
          <p:cNvSpPr>
            <a:spLocks noChangeArrowheads="1"/>
          </p:cNvSpPr>
          <p:nvPr/>
        </p:nvSpPr>
        <p:spPr bwMode="auto">
          <a:xfrm>
            <a:off x="5772150" y="3403600"/>
            <a:ext cx="2667000" cy="22098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55660" name="Object 12"/>
          <p:cNvGraphicFramePr>
            <a:graphicFrameLocks noChangeAspect="1"/>
          </p:cNvGraphicFramePr>
          <p:nvPr/>
        </p:nvGraphicFramePr>
        <p:xfrm>
          <a:off x="2514600" y="4832350"/>
          <a:ext cx="762000" cy="654050"/>
        </p:xfrm>
        <a:graphic>
          <a:graphicData uri="http://schemas.openxmlformats.org/presentationml/2006/ole">
            <p:oleObj spid="_x0000_s155660" name="Imagen" r:id="rId4" imgW="952129" imgH="885714" progId="MS_ClipArt_Gallery.2">
              <p:embed/>
            </p:oleObj>
          </a:graphicData>
        </a:graphic>
      </p:graphicFrame>
      <p:graphicFrame>
        <p:nvGraphicFramePr>
          <p:cNvPr id="155661" name="Object 13"/>
          <p:cNvGraphicFramePr>
            <a:graphicFrameLocks noChangeAspect="1"/>
          </p:cNvGraphicFramePr>
          <p:nvPr/>
        </p:nvGraphicFramePr>
        <p:xfrm>
          <a:off x="7467600" y="4622800"/>
          <a:ext cx="952500" cy="952500"/>
        </p:xfrm>
        <a:graphic>
          <a:graphicData uri="http://schemas.openxmlformats.org/presentationml/2006/ole">
            <p:oleObj spid="_x0000_s155661" name="Imagen" r:id="rId5" imgW="952129" imgH="952129" progId="MS_ClipArt_Gallery.2">
              <p:embed/>
            </p:oleObj>
          </a:graphicData>
        </a:graphic>
      </p:graphicFrame>
      <p:graphicFrame>
        <p:nvGraphicFramePr>
          <p:cNvPr id="155662" name="Object 14"/>
          <p:cNvGraphicFramePr>
            <a:graphicFrameLocks noChangeAspect="1"/>
          </p:cNvGraphicFramePr>
          <p:nvPr/>
        </p:nvGraphicFramePr>
        <p:xfrm>
          <a:off x="2838450" y="5822950"/>
          <a:ext cx="914400" cy="971550"/>
        </p:xfrm>
        <a:graphic>
          <a:graphicData uri="http://schemas.openxmlformats.org/presentationml/2006/ole">
            <p:oleObj spid="_x0000_s155662" name="Imagen" r:id="rId6" imgW="1323810" imgH="1428571" progId="MS_ClipArt_Gallery.2">
              <p:embed/>
            </p:oleObj>
          </a:graphicData>
        </a:graphic>
      </p:graphicFrame>
      <p:sp>
        <p:nvSpPr>
          <p:cNvPr id="155663" name="Text Box 15"/>
          <p:cNvSpPr txBox="1">
            <a:spLocks noChangeArrowheads="1"/>
          </p:cNvSpPr>
          <p:nvPr/>
        </p:nvSpPr>
        <p:spPr bwMode="auto">
          <a:xfrm>
            <a:off x="838200" y="3479800"/>
            <a:ext cx="23606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BO" sz="2000" b="1">
                <a:latin typeface="Arial" charset="0"/>
              </a:rPr>
              <a:t>DISTRIBUIDORES</a:t>
            </a:r>
          </a:p>
        </p:txBody>
      </p:sp>
      <p:sp>
        <p:nvSpPr>
          <p:cNvPr id="155664" name="Text Box 16"/>
          <p:cNvSpPr txBox="1">
            <a:spLocks noChangeArrowheads="1"/>
          </p:cNvSpPr>
          <p:nvPr/>
        </p:nvSpPr>
        <p:spPr bwMode="auto">
          <a:xfrm>
            <a:off x="5867400" y="4089400"/>
            <a:ext cx="2562225" cy="15557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>
              <a:buFontTx/>
              <a:buChar char="•"/>
            </a:pPr>
            <a:r>
              <a:rPr lang="es-BO" sz="1800" b="1">
                <a:latin typeface="Arial" charset="0"/>
              </a:rPr>
              <a:t>Empresa Metalúrgica</a:t>
            </a:r>
          </a:p>
          <a:p>
            <a:pPr eaLnBrk="1" hangingPunct="1"/>
            <a:r>
              <a:rPr lang="es-BO" sz="1800" b="1">
                <a:latin typeface="Arial" charset="0"/>
              </a:rPr>
              <a:t>Vinto</a:t>
            </a:r>
          </a:p>
          <a:p>
            <a:pPr eaLnBrk="1" hangingPunct="1"/>
            <a:endParaRPr lang="es-BO" sz="1800" b="1">
              <a:latin typeface="Arial" charset="0"/>
            </a:endParaRPr>
          </a:p>
          <a:p>
            <a:pPr eaLnBrk="1" hangingPunct="1">
              <a:buFontTx/>
              <a:buChar char="•"/>
            </a:pPr>
            <a:r>
              <a:rPr lang="es-BO" sz="1800" b="1">
                <a:latin typeface="Arial" charset="0"/>
              </a:rPr>
              <a:t>Inti Raymi</a:t>
            </a:r>
            <a:endParaRPr lang="es-BO" sz="2400" b="1">
              <a:latin typeface="Arial" charset="0"/>
            </a:endParaRPr>
          </a:p>
          <a:p>
            <a:pPr eaLnBrk="1" hangingPunct="1"/>
            <a:endParaRPr lang="es-BO" sz="2400" b="1">
              <a:latin typeface="Arial" charset="0"/>
            </a:endParaRPr>
          </a:p>
        </p:txBody>
      </p:sp>
      <p:sp>
        <p:nvSpPr>
          <p:cNvPr id="155665" name="Text Box 17"/>
          <p:cNvSpPr txBox="1">
            <a:spLocks noChangeArrowheads="1"/>
          </p:cNvSpPr>
          <p:nvPr/>
        </p:nvSpPr>
        <p:spPr bwMode="auto">
          <a:xfrm>
            <a:off x="5924550" y="3403600"/>
            <a:ext cx="2289175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s-BO" sz="2000" b="1">
                <a:latin typeface="Arial" charset="0"/>
              </a:rPr>
              <a:t>CONSUMIDORES</a:t>
            </a:r>
          </a:p>
          <a:p>
            <a:pPr algn="ctr" eaLnBrk="1" hangingPunct="1"/>
            <a:r>
              <a:rPr lang="es-BO" sz="2000" b="1">
                <a:latin typeface="Arial" charset="0"/>
              </a:rPr>
              <a:t>NO REGULADOS</a:t>
            </a:r>
          </a:p>
        </p:txBody>
      </p:sp>
      <p:sp>
        <p:nvSpPr>
          <p:cNvPr id="155666" name="Text Box 18"/>
          <p:cNvSpPr txBox="1">
            <a:spLocks noChangeArrowheads="1"/>
          </p:cNvSpPr>
          <p:nvPr/>
        </p:nvSpPr>
        <p:spPr bwMode="auto">
          <a:xfrm>
            <a:off x="990600" y="3765550"/>
            <a:ext cx="1812925" cy="2105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>
              <a:buFontTx/>
              <a:buChar char="•"/>
            </a:pPr>
            <a:r>
              <a:rPr lang="es-BO" sz="1800" b="1">
                <a:latin typeface="Arial" charset="0"/>
              </a:rPr>
              <a:t>ELECTROPAZ</a:t>
            </a:r>
          </a:p>
          <a:p>
            <a:pPr eaLnBrk="1" hangingPunct="1">
              <a:buFontTx/>
              <a:buChar char="•"/>
            </a:pPr>
            <a:r>
              <a:rPr lang="es-BO" sz="1800" b="1">
                <a:latin typeface="Arial" charset="0"/>
              </a:rPr>
              <a:t>ELFEO</a:t>
            </a:r>
          </a:p>
          <a:p>
            <a:pPr eaLnBrk="1" hangingPunct="1">
              <a:buFontTx/>
              <a:buChar char="•"/>
            </a:pPr>
            <a:r>
              <a:rPr lang="es-BO" sz="1800" b="1">
                <a:latin typeface="Arial" charset="0"/>
              </a:rPr>
              <a:t>ELFEC</a:t>
            </a:r>
          </a:p>
          <a:p>
            <a:pPr eaLnBrk="1" hangingPunct="1">
              <a:buFontTx/>
              <a:buChar char="•"/>
            </a:pPr>
            <a:r>
              <a:rPr lang="es-BO" sz="1800" b="1">
                <a:latin typeface="Arial" charset="0"/>
              </a:rPr>
              <a:t>CRE</a:t>
            </a:r>
          </a:p>
          <a:p>
            <a:pPr eaLnBrk="1" hangingPunct="1">
              <a:buFontTx/>
              <a:buChar char="•"/>
            </a:pPr>
            <a:r>
              <a:rPr lang="es-BO" sz="1800" b="1">
                <a:latin typeface="Arial" charset="0"/>
              </a:rPr>
              <a:t>CESSA</a:t>
            </a:r>
          </a:p>
          <a:p>
            <a:pPr eaLnBrk="1" hangingPunct="1">
              <a:buFontTx/>
              <a:buChar char="•"/>
            </a:pPr>
            <a:r>
              <a:rPr lang="es-BO" sz="1800" b="1">
                <a:latin typeface="Arial" charset="0"/>
              </a:rPr>
              <a:t>SEPSA</a:t>
            </a:r>
            <a:endParaRPr lang="es-BO" sz="2400" b="1">
              <a:latin typeface="Arial" charset="0"/>
            </a:endParaRPr>
          </a:p>
          <a:p>
            <a:pPr eaLnBrk="1" hangingPunct="1"/>
            <a:endParaRPr lang="es-BO" sz="2400" b="1">
              <a:latin typeface="Arial" charset="0"/>
            </a:endParaRPr>
          </a:p>
        </p:txBody>
      </p:sp>
      <p:sp>
        <p:nvSpPr>
          <p:cNvPr id="155667" name="AutoShape 19"/>
          <p:cNvSpPr>
            <a:spLocks noChangeArrowheads="1"/>
          </p:cNvSpPr>
          <p:nvPr/>
        </p:nvSpPr>
        <p:spPr bwMode="auto">
          <a:xfrm>
            <a:off x="323850" y="2482850"/>
            <a:ext cx="3168650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5668" name="AutoShape 20"/>
          <p:cNvSpPr>
            <a:spLocks noChangeArrowheads="1"/>
          </p:cNvSpPr>
          <p:nvPr/>
        </p:nvSpPr>
        <p:spPr bwMode="auto">
          <a:xfrm>
            <a:off x="400050" y="5822950"/>
            <a:ext cx="3429000" cy="9906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5669" name="Text Box 21"/>
          <p:cNvSpPr txBox="1">
            <a:spLocks noChangeArrowheads="1"/>
          </p:cNvSpPr>
          <p:nvPr/>
        </p:nvSpPr>
        <p:spPr bwMode="auto">
          <a:xfrm>
            <a:off x="476250" y="5975350"/>
            <a:ext cx="24384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BO" sz="2000" b="1">
                <a:latin typeface="Arial" charset="0"/>
              </a:rPr>
              <a:t>CONSUMIDORES REGULADOS</a:t>
            </a:r>
          </a:p>
        </p:txBody>
      </p:sp>
      <p:grpSp>
        <p:nvGrpSpPr>
          <p:cNvPr id="155670" name="Group 22"/>
          <p:cNvGrpSpPr>
            <a:grpSpLocks/>
          </p:cNvGrpSpPr>
          <p:nvPr/>
        </p:nvGrpSpPr>
        <p:grpSpPr bwMode="auto">
          <a:xfrm>
            <a:off x="3581400" y="3394075"/>
            <a:ext cx="2130425" cy="1371600"/>
            <a:chOff x="2400" y="1968"/>
            <a:chExt cx="1342" cy="816"/>
          </a:xfrm>
        </p:grpSpPr>
        <p:sp>
          <p:nvSpPr>
            <p:cNvPr id="155671" name="Freeform 23"/>
            <p:cNvSpPr>
              <a:spLocks/>
            </p:cNvSpPr>
            <p:nvPr/>
          </p:nvSpPr>
          <p:spPr bwMode="auto">
            <a:xfrm rot="-16200000">
              <a:off x="2458" y="2031"/>
              <a:ext cx="751" cy="62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7" y="0"/>
                </a:cxn>
                <a:cxn ang="0">
                  <a:pos x="273" y="5"/>
                </a:cxn>
                <a:cxn ang="0">
                  <a:pos x="413" y="12"/>
                </a:cxn>
                <a:cxn ang="0">
                  <a:pos x="553" y="18"/>
                </a:cxn>
                <a:cxn ang="0">
                  <a:pos x="706" y="30"/>
                </a:cxn>
                <a:cxn ang="0">
                  <a:pos x="855" y="46"/>
                </a:cxn>
                <a:cxn ang="0">
                  <a:pos x="986" y="59"/>
                </a:cxn>
                <a:cxn ang="0">
                  <a:pos x="1133" y="78"/>
                </a:cxn>
                <a:cxn ang="0">
                  <a:pos x="1266" y="98"/>
                </a:cxn>
                <a:cxn ang="0">
                  <a:pos x="1387" y="117"/>
                </a:cxn>
                <a:cxn ang="0">
                  <a:pos x="1529" y="143"/>
                </a:cxn>
                <a:cxn ang="0">
                  <a:pos x="1698" y="182"/>
                </a:cxn>
                <a:cxn ang="0">
                  <a:pos x="1846" y="215"/>
                </a:cxn>
                <a:cxn ang="0">
                  <a:pos x="2010" y="259"/>
                </a:cxn>
                <a:cxn ang="0">
                  <a:pos x="2179" y="311"/>
                </a:cxn>
                <a:cxn ang="0">
                  <a:pos x="2337" y="363"/>
                </a:cxn>
                <a:cxn ang="0">
                  <a:pos x="2464" y="415"/>
                </a:cxn>
                <a:cxn ang="0">
                  <a:pos x="2623" y="480"/>
                </a:cxn>
                <a:cxn ang="0">
                  <a:pos x="2754" y="544"/>
                </a:cxn>
                <a:cxn ang="0">
                  <a:pos x="2869" y="602"/>
                </a:cxn>
                <a:cxn ang="0">
                  <a:pos x="2964" y="667"/>
                </a:cxn>
                <a:cxn ang="0">
                  <a:pos x="3059" y="726"/>
                </a:cxn>
                <a:cxn ang="0">
                  <a:pos x="3134" y="783"/>
                </a:cxn>
                <a:cxn ang="0">
                  <a:pos x="3197" y="835"/>
                </a:cxn>
                <a:cxn ang="0">
                  <a:pos x="3266" y="901"/>
                </a:cxn>
                <a:cxn ang="0">
                  <a:pos x="3334" y="966"/>
                </a:cxn>
                <a:cxn ang="0">
                  <a:pos x="3387" y="1031"/>
                </a:cxn>
                <a:cxn ang="0">
                  <a:pos x="3461" y="1153"/>
                </a:cxn>
                <a:cxn ang="0">
                  <a:pos x="3508" y="1258"/>
                </a:cxn>
                <a:cxn ang="0">
                  <a:pos x="3519" y="1303"/>
                </a:cxn>
                <a:cxn ang="0">
                  <a:pos x="3540" y="1392"/>
                </a:cxn>
                <a:cxn ang="0">
                  <a:pos x="3540" y="1464"/>
                </a:cxn>
                <a:cxn ang="0">
                  <a:pos x="3540" y="1749"/>
                </a:cxn>
                <a:cxn ang="0">
                  <a:pos x="3392" y="1612"/>
                </a:cxn>
                <a:cxn ang="0">
                  <a:pos x="2685" y="985"/>
                </a:cxn>
                <a:cxn ang="0">
                  <a:pos x="1661" y="654"/>
                </a:cxn>
                <a:cxn ang="0">
                  <a:pos x="603" y="480"/>
                </a:cxn>
                <a:cxn ang="0">
                  <a:pos x="0" y="441"/>
                </a:cxn>
                <a:cxn ang="0">
                  <a:pos x="0" y="0"/>
                </a:cxn>
              </a:cxnLst>
              <a:rect l="0" t="0" r="r" b="b"/>
              <a:pathLst>
                <a:path w="3540" h="1749">
                  <a:moveTo>
                    <a:pt x="0" y="0"/>
                  </a:moveTo>
                  <a:lnTo>
                    <a:pt x="147" y="0"/>
                  </a:lnTo>
                  <a:lnTo>
                    <a:pt x="273" y="5"/>
                  </a:lnTo>
                  <a:lnTo>
                    <a:pt x="413" y="12"/>
                  </a:lnTo>
                  <a:lnTo>
                    <a:pt x="553" y="18"/>
                  </a:lnTo>
                  <a:lnTo>
                    <a:pt x="706" y="30"/>
                  </a:lnTo>
                  <a:lnTo>
                    <a:pt x="855" y="46"/>
                  </a:lnTo>
                  <a:lnTo>
                    <a:pt x="986" y="59"/>
                  </a:lnTo>
                  <a:lnTo>
                    <a:pt x="1133" y="78"/>
                  </a:lnTo>
                  <a:lnTo>
                    <a:pt x="1266" y="98"/>
                  </a:lnTo>
                  <a:lnTo>
                    <a:pt x="1387" y="117"/>
                  </a:lnTo>
                  <a:lnTo>
                    <a:pt x="1529" y="143"/>
                  </a:lnTo>
                  <a:lnTo>
                    <a:pt x="1698" y="182"/>
                  </a:lnTo>
                  <a:lnTo>
                    <a:pt x="1846" y="215"/>
                  </a:lnTo>
                  <a:lnTo>
                    <a:pt x="2010" y="259"/>
                  </a:lnTo>
                  <a:lnTo>
                    <a:pt x="2179" y="311"/>
                  </a:lnTo>
                  <a:lnTo>
                    <a:pt x="2337" y="363"/>
                  </a:lnTo>
                  <a:lnTo>
                    <a:pt x="2464" y="415"/>
                  </a:lnTo>
                  <a:lnTo>
                    <a:pt x="2623" y="480"/>
                  </a:lnTo>
                  <a:lnTo>
                    <a:pt x="2754" y="544"/>
                  </a:lnTo>
                  <a:lnTo>
                    <a:pt x="2869" y="602"/>
                  </a:lnTo>
                  <a:lnTo>
                    <a:pt x="2964" y="667"/>
                  </a:lnTo>
                  <a:lnTo>
                    <a:pt x="3059" y="726"/>
                  </a:lnTo>
                  <a:lnTo>
                    <a:pt x="3134" y="783"/>
                  </a:lnTo>
                  <a:lnTo>
                    <a:pt x="3197" y="835"/>
                  </a:lnTo>
                  <a:lnTo>
                    <a:pt x="3266" y="901"/>
                  </a:lnTo>
                  <a:lnTo>
                    <a:pt x="3334" y="966"/>
                  </a:lnTo>
                  <a:lnTo>
                    <a:pt x="3387" y="1031"/>
                  </a:lnTo>
                  <a:lnTo>
                    <a:pt x="3461" y="1153"/>
                  </a:lnTo>
                  <a:lnTo>
                    <a:pt x="3508" y="1258"/>
                  </a:lnTo>
                  <a:lnTo>
                    <a:pt x="3519" y="1303"/>
                  </a:lnTo>
                  <a:lnTo>
                    <a:pt x="3540" y="1392"/>
                  </a:lnTo>
                  <a:lnTo>
                    <a:pt x="3540" y="1464"/>
                  </a:lnTo>
                  <a:lnTo>
                    <a:pt x="3540" y="1749"/>
                  </a:lnTo>
                  <a:lnTo>
                    <a:pt x="3392" y="1612"/>
                  </a:lnTo>
                  <a:lnTo>
                    <a:pt x="2685" y="985"/>
                  </a:lnTo>
                  <a:lnTo>
                    <a:pt x="1661" y="654"/>
                  </a:lnTo>
                  <a:lnTo>
                    <a:pt x="603" y="480"/>
                  </a:lnTo>
                  <a:lnTo>
                    <a:pt x="0" y="441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5672" name="Rectangle 24"/>
            <p:cNvSpPr>
              <a:spLocks noChangeArrowheads="1"/>
            </p:cNvSpPr>
            <p:nvPr/>
          </p:nvSpPr>
          <p:spPr bwMode="auto">
            <a:xfrm rot="-16200000">
              <a:off x="2459" y="2591"/>
              <a:ext cx="256" cy="130"/>
            </a:xfrm>
            <a:prstGeom prst="rect">
              <a:avLst/>
            </a:prstGeom>
            <a:gradFill rotWithShape="0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path path="rect">
                <a:fillToRect r="100000" b="10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5673" name="Freeform 25"/>
            <p:cNvSpPr>
              <a:spLocks/>
            </p:cNvSpPr>
            <p:nvPr/>
          </p:nvSpPr>
          <p:spPr bwMode="auto">
            <a:xfrm rot="-16200000">
              <a:off x="2333" y="2595"/>
              <a:ext cx="255" cy="1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3" y="0"/>
                </a:cxn>
                <a:cxn ang="0">
                  <a:pos x="602" y="342"/>
                </a:cxn>
                <a:cxn ang="0">
                  <a:pos x="0" y="0"/>
                </a:cxn>
              </a:cxnLst>
              <a:rect l="0" t="0" r="r" b="b"/>
              <a:pathLst>
                <a:path w="1203" h="342">
                  <a:moveTo>
                    <a:pt x="0" y="0"/>
                  </a:moveTo>
                  <a:lnTo>
                    <a:pt x="1203" y="0"/>
                  </a:lnTo>
                  <a:lnTo>
                    <a:pt x="602" y="342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5674" name="Freeform 26"/>
            <p:cNvSpPr>
              <a:spLocks/>
            </p:cNvSpPr>
            <p:nvPr/>
          </p:nvSpPr>
          <p:spPr bwMode="auto">
            <a:xfrm rot="-16200000">
              <a:off x="2388" y="2103"/>
              <a:ext cx="750" cy="482"/>
            </a:xfrm>
            <a:custGeom>
              <a:avLst/>
              <a:gdLst/>
              <a:ahLst/>
              <a:cxnLst>
                <a:cxn ang="0">
                  <a:pos x="92" y="213"/>
                </a:cxn>
                <a:cxn ang="0">
                  <a:pos x="304" y="217"/>
                </a:cxn>
                <a:cxn ang="0">
                  <a:pos x="504" y="227"/>
                </a:cxn>
                <a:cxn ang="0">
                  <a:pos x="709" y="243"/>
                </a:cxn>
                <a:cxn ang="0">
                  <a:pos x="908" y="264"/>
                </a:cxn>
                <a:cxn ang="0">
                  <a:pos x="1131" y="295"/>
                </a:cxn>
                <a:cxn ang="0">
                  <a:pos x="1318" y="326"/>
                </a:cxn>
                <a:cxn ang="0">
                  <a:pos x="1569" y="377"/>
                </a:cxn>
                <a:cxn ang="0">
                  <a:pos x="1866" y="457"/>
                </a:cxn>
                <a:cxn ang="0">
                  <a:pos x="2040" y="516"/>
                </a:cxn>
                <a:cxn ang="0">
                  <a:pos x="2296" y="620"/>
                </a:cxn>
                <a:cxn ang="0">
                  <a:pos x="2459" y="699"/>
                </a:cxn>
                <a:cxn ang="0">
                  <a:pos x="2602" y="788"/>
                </a:cxn>
                <a:cxn ang="0">
                  <a:pos x="2719" y="878"/>
                </a:cxn>
                <a:cxn ang="0">
                  <a:pos x="2818" y="973"/>
                </a:cxn>
                <a:cxn ang="0">
                  <a:pos x="2891" y="1059"/>
                </a:cxn>
                <a:cxn ang="0">
                  <a:pos x="2936" y="1141"/>
                </a:cxn>
                <a:cxn ang="0">
                  <a:pos x="2964" y="1214"/>
                </a:cxn>
                <a:cxn ang="0">
                  <a:pos x="2982" y="1302"/>
                </a:cxn>
                <a:cxn ang="0">
                  <a:pos x="3536" y="1345"/>
                </a:cxn>
                <a:cxn ang="0">
                  <a:pos x="3521" y="1217"/>
                </a:cxn>
                <a:cxn ang="0">
                  <a:pos x="3490" y="1127"/>
                </a:cxn>
                <a:cxn ang="0">
                  <a:pos x="3442" y="1036"/>
                </a:cxn>
                <a:cxn ang="0">
                  <a:pos x="3376" y="947"/>
                </a:cxn>
                <a:cxn ang="0">
                  <a:pos x="3294" y="856"/>
                </a:cxn>
                <a:cxn ang="0">
                  <a:pos x="3201" y="773"/>
                </a:cxn>
                <a:cxn ang="0">
                  <a:pos x="3058" y="669"/>
                </a:cxn>
                <a:cxn ang="0">
                  <a:pos x="2848" y="551"/>
                </a:cxn>
                <a:cxn ang="0">
                  <a:pos x="2648" y="456"/>
                </a:cxn>
                <a:cxn ang="0">
                  <a:pos x="2362" y="345"/>
                </a:cxn>
                <a:cxn ang="0">
                  <a:pos x="2069" y="260"/>
                </a:cxn>
                <a:cxn ang="0">
                  <a:pos x="1856" y="204"/>
                </a:cxn>
                <a:cxn ang="0">
                  <a:pos x="1674" y="165"/>
                </a:cxn>
                <a:cxn ang="0">
                  <a:pos x="1480" y="128"/>
                </a:cxn>
                <a:cxn ang="0">
                  <a:pos x="1242" y="92"/>
                </a:cxn>
                <a:cxn ang="0">
                  <a:pos x="980" y="57"/>
                </a:cxn>
                <a:cxn ang="0">
                  <a:pos x="723" y="33"/>
                </a:cxn>
                <a:cxn ang="0">
                  <a:pos x="451" y="15"/>
                </a:cxn>
                <a:cxn ang="0">
                  <a:pos x="92" y="4"/>
                </a:cxn>
                <a:cxn ang="0">
                  <a:pos x="0" y="213"/>
                </a:cxn>
              </a:cxnLst>
              <a:rect l="0" t="0" r="r" b="b"/>
              <a:pathLst>
                <a:path w="3536" h="1345">
                  <a:moveTo>
                    <a:pt x="0" y="213"/>
                  </a:moveTo>
                  <a:lnTo>
                    <a:pt x="92" y="213"/>
                  </a:lnTo>
                  <a:lnTo>
                    <a:pt x="209" y="214"/>
                  </a:lnTo>
                  <a:lnTo>
                    <a:pt x="304" y="217"/>
                  </a:lnTo>
                  <a:lnTo>
                    <a:pt x="399" y="221"/>
                  </a:lnTo>
                  <a:lnTo>
                    <a:pt x="504" y="227"/>
                  </a:lnTo>
                  <a:lnTo>
                    <a:pt x="600" y="234"/>
                  </a:lnTo>
                  <a:lnTo>
                    <a:pt x="709" y="243"/>
                  </a:lnTo>
                  <a:lnTo>
                    <a:pt x="796" y="251"/>
                  </a:lnTo>
                  <a:lnTo>
                    <a:pt x="908" y="264"/>
                  </a:lnTo>
                  <a:lnTo>
                    <a:pt x="1015" y="279"/>
                  </a:lnTo>
                  <a:lnTo>
                    <a:pt x="1131" y="295"/>
                  </a:lnTo>
                  <a:lnTo>
                    <a:pt x="1228" y="312"/>
                  </a:lnTo>
                  <a:lnTo>
                    <a:pt x="1318" y="326"/>
                  </a:lnTo>
                  <a:lnTo>
                    <a:pt x="1420" y="345"/>
                  </a:lnTo>
                  <a:lnTo>
                    <a:pt x="1569" y="377"/>
                  </a:lnTo>
                  <a:lnTo>
                    <a:pt x="1703" y="411"/>
                  </a:lnTo>
                  <a:lnTo>
                    <a:pt x="1866" y="457"/>
                  </a:lnTo>
                  <a:lnTo>
                    <a:pt x="1971" y="492"/>
                  </a:lnTo>
                  <a:lnTo>
                    <a:pt x="2040" y="516"/>
                  </a:lnTo>
                  <a:lnTo>
                    <a:pt x="2172" y="565"/>
                  </a:lnTo>
                  <a:lnTo>
                    <a:pt x="2296" y="620"/>
                  </a:lnTo>
                  <a:lnTo>
                    <a:pt x="2389" y="663"/>
                  </a:lnTo>
                  <a:lnTo>
                    <a:pt x="2459" y="699"/>
                  </a:lnTo>
                  <a:lnTo>
                    <a:pt x="2536" y="745"/>
                  </a:lnTo>
                  <a:lnTo>
                    <a:pt x="2602" y="788"/>
                  </a:lnTo>
                  <a:lnTo>
                    <a:pt x="2657" y="827"/>
                  </a:lnTo>
                  <a:lnTo>
                    <a:pt x="2719" y="878"/>
                  </a:lnTo>
                  <a:lnTo>
                    <a:pt x="2772" y="925"/>
                  </a:lnTo>
                  <a:lnTo>
                    <a:pt x="2818" y="973"/>
                  </a:lnTo>
                  <a:lnTo>
                    <a:pt x="2859" y="1016"/>
                  </a:lnTo>
                  <a:lnTo>
                    <a:pt x="2891" y="1059"/>
                  </a:lnTo>
                  <a:lnTo>
                    <a:pt x="2915" y="1098"/>
                  </a:lnTo>
                  <a:lnTo>
                    <a:pt x="2936" y="1141"/>
                  </a:lnTo>
                  <a:lnTo>
                    <a:pt x="2954" y="1180"/>
                  </a:lnTo>
                  <a:lnTo>
                    <a:pt x="2964" y="1214"/>
                  </a:lnTo>
                  <a:lnTo>
                    <a:pt x="2977" y="1260"/>
                  </a:lnTo>
                  <a:lnTo>
                    <a:pt x="2982" y="1302"/>
                  </a:lnTo>
                  <a:lnTo>
                    <a:pt x="2984" y="1345"/>
                  </a:lnTo>
                  <a:lnTo>
                    <a:pt x="3536" y="1345"/>
                  </a:lnTo>
                  <a:lnTo>
                    <a:pt x="3532" y="1276"/>
                  </a:lnTo>
                  <a:lnTo>
                    <a:pt x="3521" y="1217"/>
                  </a:lnTo>
                  <a:lnTo>
                    <a:pt x="3507" y="1167"/>
                  </a:lnTo>
                  <a:lnTo>
                    <a:pt x="3490" y="1127"/>
                  </a:lnTo>
                  <a:lnTo>
                    <a:pt x="3470" y="1083"/>
                  </a:lnTo>
                  <a:lnTo>
                    <a:pt x="3442" y="1036"/>
                  </a:lnTo>
                  <a:lnTo>
                    <a:pt x="3417" y="999"/>
                  </a:lnTo>
                  <a:lnTo>
                    <a:pt x="3376" y="947"/>
                  </a:lnTo>
                  <a:lnTo>
                    <a:pt x="3336" y="901"/>
                  </a:lnTo>
                  <a:lnTo>
                    <a:pt x="3294" y="856"/>
                  </a:lnTo>
                  <a:lnTo>
                    <a:pt x="3244" y="810"/>
                  </a:lnTo>
                  <a:lnTo>
                    <a:pt x="3201" y="773"/>
                  </a:lnTo>
                  <a:lnTo>
                    <a:pt x="3128" y="719"/>
                  </a:lnTo>
                  <a:lnTo>
                    <a:pt x="3058" y="669"/>
                  </a:lnTo>
                  <a:lnTo>
                    <a:pt x="2953" y="607"/>
                  </a:lnTo>
                  <a:lnTo>
                    <a:pt x="2848" y="551"/>
                  </a:lnTo>
                  <a:lnTo>
                    <a:pt x="2743" y="499"/>
                  </a:lnTo>
                  <a:lnTo>
                    <a:pt x="2648" y="456"/>
                  </a:lnTo>
                  <a:lnTo>
                    <a:pt x="2515" y="401"/>
                  </a:lnTo>
                  <a:lnTo>
                    <a:pt x="2362" y="345"/>
                  </a:lnTo>
                  <a:lnTo>
                    <a:pt x="2208" y="299"/>
                  </a:lnTo>
                  <a:lnTo>
                    <a:pt x="2069" y="260"/>
                  </a:lnTo>
                  <a:lnTo>
                    <a:pt x="1974" y="234"/>
                  </a:lnTo>
                  <a:lnTo>
                    <a:pt x="1856" y="204"/>
                  </a:lnTo>
                  <a:lnTo>
                    <a:pt x="1771" y="184"/>
                  </a:lnTo>
                  <a:lnTo>
                    <a:pt x="1674" y="165"/>
                  </a:lnTo>
                  <a:lnTo>
                    <a:pt x="1576" y="145"/>
                  </a:lnTo>
                  <a:lnTo>
                    <a:pt x="1480" y="128"/>
                  </a:lnTo>
                  <a:lnTo>
                    <a:pt x="1353" y="106"/>
                  </a:lnTo>
                  <a:lnTo>
                    <a:pt x="1242" y="92"/>
                  </a:lnTo>
                  <a:lnTo>
                    <a:pt x="1123" y="74"/>
                  </a:lnTo>
                  <a:lnTo>
                    <a:pt x="980" y="57"/>
                  </a:lnTo>
                  <a:lnTo>
                    <a:pt x="837" y="41"/>
                  </a:lnTo>
                  <a:lnTo>
                    <a:pt x="723" y="33"/>
                  </a:lnTo>
                  <a:lnTo>
                    <a:pt x="590" y="21"/>
                  </a:lnTo>
                  <a:lnTo>
                    <a:pt x="451" y="15"/>
                  </a:lnTo>
                  <a:lnTo>
                    <a:pt x="263" y="7"/>
                  </a:lnTo>
                  <a:lnTo>
                    <a:pt x="92" y="4"/>
                  </a:lnTo>
                  <a:lnTo>
                    <a:pt x="0" y="0"/>
                  </a:lnTo>
                  <a:lnTo>
                    <a:pt x="0" y="213"/>
                  </a:lnTo>
                  <a:close/>
                </a:path>
              </a:pathLst>
            </a:custGeom>
            <a:gradFill rotWithShape="0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5675" name="Freeform 27"/>
            <p:cNvSpPr>
              <a:spLocks/>
            </p:cNvSpPr>
            <p:nvPr/>
          </p:nvSpPr>
          <p:spPr bwMode="auto">
            <a:xfrm rot="-16200000">
              <a:off x="2934" y="2030"/>
              <a:ext cx="752" cy="628"/>
            </a:xfrm>
            <a:custGeom>
              <a:avLst/>
              <a:gdLst/>
              <a:ahLst/>
              <a:cxnLst>
                <a:cxn ang="0">
                  <a:pos x="0" y="1748"/>
                </a:cxn>
                <a:cxn ang="0">
                  <a:pos x="148" y="1748"/>
                </a:cxn>
                <a:cxn ang="0">
                  <a:pos x="275" y="1744"/>
                </a:cxn>
                <a:cxn ang="0">
                  <a:pos x="414" y="1737"/>
                </a:cxn>
                <a:cxn ang="0">
                  <a:pos x="555" y="1731"/>
                </a:cxn>
                <a:cxn ang="0">
                  <a:pos x="708" y="1718"/>
                </a:cxn>
                <a:cxn ang="0">
                  <a:pos x="856" y="1702"/>
                </a:cxn>
                <a:cxn ang="0">
                  <a:pos x="987" y="1689"/>
                </a:cxn>
                <a:cxn ang="0">
                  <a:pos x="1134" y="1671"/>
                </a:cxn>
                <a:cxn ang="0">
                  <a:pos x="1266" y="1651"/>
                </a:cxn>
                <a:cxn ang="0">
                  <a:pos x="1388" y="1632"/>
                </a:cxn>
                <a:cxn ang="0">
                  <a:pos x="1531" y="1606"/>
                </a:cxn>
                <a:cxn ang="0">
                  <a:pos x="1699" y="1567"/>
                </a:cxn>
                <a:cxn ang="0">
                  <a:pos x="1848" y="1534"/>
                </a:cxn>
                <a:cxn ang="0">
                  <a:pos x="2011" y="1489"/>
                </a:cxn>
                <a:cxn ang="0">
                  <a:pos x="2180" y="1438"/>
                </a:cxn>
                <a:cxn ang="0">
                  <a:pos x="2339" y="1386"/>
                </a:cxn>
                <a:cxn ang="0">
                  <a:pos x="2465" y="1334"/>
                </a:cxn>
                <a:cxn ang="0">
                  <a:pos x="2623" y="1269"/>
                </a:cxn>
                <a:cxn ang="0">
                  <a:pos x="2754" y="1204"/>
                </a:cxn>
                <a:cxn ang="0">
                  <a:pos x="2870" y="1147"/>
                </a:cxn>
                <a:cxn ang="0">
                  <a:pos x="2966" y="1082"/>
                </a:cxn>
                <a:cxn ang="0">
                  <a:pos x="3061" y="1023"/>
                </a:cxn>
                <a:cxn ang="0">
                  <a:pos x="3135" y="965"/>
                </a:cxn>
                <a:cxn ang="0">
                  <a:pos x="3198" y="914"/>
                </a:cxn>
                <a:cxn ang="0">
                  <a:pos x="3267" y="847"/>
                </a:cxn>
                <a:cxn ang="0">
                  <a:pos x="3336" y="783"/>
                </a:cxn>
                <a:cxn ang="0">
                  <a:pos x="3388" y="718"/>
                </a:cxn>
                <a:cxn ang="0">
                  <a:pos x="3462" y="595"/>
                </a:cxn>
                <a:cxn ang="0">
                  <a:pos x="3510" y="490"/>
                </a:cxn>
                <a:cxn ang="0">
                  <a:pos x="3521" y="446"/>
                </a:cxn>
                <a:cxn ang="0">
                  <a:pos x="3542" y="356"/>
                </a:cxn>
                <a:cxn ang="0">
                  <a:pos x="3542" y="285"/>
                </a:cxn>
                <a:cxn ang="0">
                  <a:pos x="3542" y="0"/>
                </a:cxn>
                <a:cxn ang="0">
                  <a:pos x="3393" y="136"/>
                </a:cxn>
                <a:cxn ang="0">
                  <a:pos x="2686" y="764"/>
                </a:cxn>
                <a:cxn ang="0">
                  <a:pos x="1663" y="1095"/>
                </a:cxn>
                <a:cxn ang="0">
                  <a:pos x="604" y="1269"/>
                </a:cxn>
                <a:cxn ang="0">
                  <a:pos x="0" y="1308"/>
                </a:cxn>
                <a:cxn ang="0">
                  <a:pos x="0" y="1748"/>
                </a:cxn>
              </a:cxnLst>
              <a:rect l="0" t="0" r="r" b="b"/>
              <a:pathLst>
                <a:path w="3542" h="1748">
                  <a:moveTo>
                    <a:pt x="0" y="1748"/>
                  </a:moveTo>
                  <a:lnTo>
                    <a:pt x="148" y="1748"/>
                  </a:lnTo>
                  <a:lnTo>
                    <a:pt x="275" y="1744"/>
                  </a:lnTo>
                  <a:lnTo>
                    <a:pt x="414" y="1737"/>
                  </a:lnTo>
                  <a:lnTo>
                    <a:pt x="555" y="1731"/>
                  </a:lnTo>
                  <a:lnTo>
                    <a:pt x="708" y="1718"/>
                  </a:lnTo>
                  <a:lnTo>
                    <a:pt x="856" y="1702"/>
                  </a:lnTo>
                  <a:lnTo>
                    <a:pt x="987" y="1689"/>
                  </a:lnTo>
                  <a:lnTo>
                    <a:pt x="1134" y="1671"/>
                  </a:lnTo>
                  <a:lnTo>
                    <a:pt x="1266" y="1651"/>
                  </a:lnTo>
                  <a:lnTo>
                    <a:pt x="1388" y="1632"/>
                  </a:lnTo>
                  <a:lnTo>
                    <a:pt x="1531" y="1606"/>
                  </a:lnTo>
                  <a:lnTo>
                    <a:pt x="1699" y="1567"/>
                  </a:lnTo>
                  <a:lnTo>
                    <a:pt x="1848" y="1534"/>
                  </a:lnTo>
                  <a:lnTo>
                    <a:pt x="2011" y="1489"/>
                  </a:lnTo>
                  <a:lnTo>
                    <a:pt x="2180" y="1438"/>
                  </a:lnTo>
                  <a:lnTo>
                    <a:pt x="2339" y="1386"/>
                  </a:lnTo>
                  <a:lnTo>
                    <a:pt x="2465" y="1334"/>
                  </a:lnTo>
                  <a:lnTo>
                    <a:pt x="2623" y="1269"/>
                  </a:lnTo>
                  <a:lnTo>
                    <a:pt x="2754" y="1204"/>
                  </a:lnTo>
                  <a:lnTo>
                    <a:pt x="2870" y="1147"/>
                  </a:lnTo>
                  <a:lnTo>
                    <a:pt x="2966" y="1082"/>
                  </a:lnTo>
                  <a:lnTo>
                    <a:pt x="3061" y="1023"/>
                  </a:lnTo>
                  <a:lnTo>
                    <a:pt x="3135" y="965"/>
                  </a:lnTo>
                  <a:lnTo>
                    <a:pt x="3198" y="914"/>
                  </a:lnTo>
                  <a:lnTo>
                    <a:pt x="3267" y="847"/>
                  </a:lnTo>
                  <a:lnTo>
                    <a:pt x="3336" y="783"/>
                  </a:lnTo>
                  <a:lnTo>
                    <a:pt x="3388" y="718"/>
                  </a:lnTo>
                  <a:lnTo>
                    <a:pt x="3462" y="595"/>
                  </a:lnTo>
                  <a:lnTo>
                    <a:pt x="3510" y="490"/>
                  </a:lnTo>
                  <a:lnTo>
                    <a:pt x="3521" y="446"/>
                  </a:lnTo>
                  <a:lnTo>
                    <a:pt x="3542" y="356"/>
                  </a:lnTo>
                  <a:lnTo>
                    <a:pt x="3542" y="285"/>
                  </a:lnTo>
                  <a:lnTo>
                    <a:pt x="3542" y="0"/>
                  </a:lnTo>
                  <a:lnTo>
                    <a:pt x="3393" y="136"/>
                  </a:lnTo>
                  <a:lnTo>
                    <a:pt x="2686" y="764"/>
                  </a:lnTo>
                  <a:lnTo>
                    <a:pt x="1663" y="1095"/>
                  </a:lnTo>
                  <a:lnTo>
                    <a:pt x="604" y="1269"/>
                  </a:lnTo>
                  <a:lnTo>
                    <a:pt x="0" y="1308"/>
                  </a:lnTo>
                  <a:lnTo>
                    <a:pt x="0" y="1748"/>
                  </a:lnTo>
                  <a:close/>
                </a:path>
              </a:pathLst>
            </a:custGeom>
            <a:gradFill rotWithShape="0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5676" name="Rectangle 28"/>
            <p:cNvSpPr>
              <a:spLocks noChangeArrowheads="1"/>
            </p:cNvSpPr>
            <p:nvPr/>
          </p:nvSpPr>
          <p:spPr bwMode="auto">
            <a:xfrm rot="-16200000">
              <a:off x="3428" y="2590"/>
              <a:ext cx="255" cy="131"/>
            </a:xfrm>
            <a:prstGeom prst="rect">
              <a:avLst/>
            </a:prstGeom>
            <a:gradFill rotWithShape="0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path path="rect">
                <a:fillToRect r="100000" b="100000"/>
              </a:path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5677" name="Freeform 29"/>
            <p:cNvSpPr>
              <a:spLocks/>
            </p:cNvSpPr>
            <p:nvPr/>
          </p:nvSpPr>
          <p:spPr bwMode="auto">
            <a:xfrm rot="-16200000">
              <a:off x="3553" y="2595"/>
              <a:ext cx="255" cy="122"/>
            </a:xfrm>
            <a:custGeom>
              <a:avLst/>
              <a:gdLst/>
              <a:ahLst/>
              <a:cxnLst>
                <a:cxn ang="0">
                  <a:pos x="0" y="341"/>
                </a:cxn>
                <a:cxn ang="0">
                  <a:pos x="1202" y="341"/>
                </a:cxn>
                <a:cxn ang="0">
                  <a:pos x="600" y="0"/>
                </a:cxn>
                <a:cxn ang="0">
                  <a:pos x="0" y="341"/>
                </a:cxn>
              </a:cxnLst>
              <a:rect l="0" t="0" r="r" b="b"/>
              <a:pathLst>
                <a:path w="1202" h="341">
                  <a:moveTo>
                    <a:pt x="0" y="341"/>
                  </a:moveTo>
                  <a:lnTo>
                    <a:pt x="1202" y="341"/>
                  </a:lnTo>
                  <a:lnTo>
                    <a:pt x="600" y="0"/>
                  </a:lnTo>
                  <a:lnTo>
                    <a:pt x="0" y="341"/>
                  </a:lnTo>
                  <a:close/>
                </a:path>
              </a:pathLst>
            </a:custGeom>
            <a:gradFill rotWithShape="0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5678" name="Freeform 30"/>
            <p:cNvSpPr>
              <a:spLocks/>
            </p:cNvSpPr>
            <p:nvPr/>
          </p:nvSpPr>
          <p:spPr bwMode="auto">
            <a:xfrm rot="-16200000">
              <a:off x="3003" y="2103"/>
              <a:ext cx="751" cy="482"/>
            </a:xfrm>
            <a:custGeom>
              <a:avLst/>
              <a:gdLst/>
              <a:ahLst/>
              <a:cxnLst>
                <a:cxn ang="0">
                  <a:pos x="94" y="1133"/>
                </a:cxn>
                <a:cxn ang="0">
                  <a:pos x="305" y="1129"/>
                </a:cxn>
                <a:cxn ang="0">
                  <a:pos x="506" y="1119"/>
                </a:cxn>
                <a:cxn ang="0">
                  <a:pos x="709" y="1103"/>
                </a:cxn>
                <a:cxn ang="0">
                  <a:pos x="909" y="1081"/>
                </a:cxn>
                <a:cxn ang="0">
                  <a:pos x="1133" y="1051"/>
                </a:cxn>
                <a:cxn ang="0">
                  <a:pos x="1319" y="1019"/>
                </a:cxn>
                <a:cxn ang="0">
                  <a:pos x="1569" y="969"/>
                </a:cxn>
                <a:cxn ang="0">
                  <a:pos x="1866" y="888"/>
                </a:cxn>
                <a:cxn ang="0">
                  <a:pos x="2041" y="829"/>
                </a:cxn>
                <a:cxn ang="0">
                  <a:pos x="2298" y="726"/>
                </a:cxn>
                <a:cxn ang="0">
                  <a:pos x="2459" y="647"/>
                </a:cxn>
                <a:cxn ang="0">
                  <a:pos x="2602" y="557"/>
                </a:cxn>
                <a:cxn ang="0">
                  <a:pos x="2719" y="468"/>
                </a:cxn>
                <a:cxn ang="0">
                  <a:pos x="2820" y="373"/>
                </a:cxn>
                <a:cxn ang="0">
                  <a:pos x="2892" y="287"/>
                </a:cxn>
                <a:cxn ang="0">
                  <a:pos x="2938" y="205"/>
                </a:cxn>
                <a:cxn ang="0">
                  <a:pos x="2966" y="131"/>
                </a:cxn>
                <a:cxn ang="0">
                  <a:pos x="2984" y="43"/>
                </a:cxn>
                <a:cxn ang="0">
                  <a:pos x="3538" y="0"/>
                </a:cxn>
                <a:cxn ang="0">
                  <a:pos x="3522" y="128"/>
                </a:cxn>
                <a:cxn ang="0">
                  <a:pos x="3490" y="219"/>
                </a:cxn>
                <a:cxn ang="0">
                  <a:pos x="3442" y="310"/>
                </a:cxn>
                <a:cxn ang="0">
                  <a:pos x="3378" y="399"/>
                </a:cxn>
                <a:cxn ang="0">
                  <a:pos x="3295" y="490"/>
                </a:cxn>
                <a:cxn ang="0">
                  <a:pos x="3201" y="573"/>
                </a:cxn>
                <a:cxn ang="0">
                  <a:pos x="3058" y="677"/>
                </a:cxn>
                <a:cxn ang="0">
                  <a:pos x="2849" y="795"/>
                </a:cxn>
                <a:cxn ang="0">
                  <a:pos x="2650" y="890"/>
                </a:cxn>
                <a:cxn ang="0">
                  <a:pos x="2364" y="1001"/>
                </a:cxn>
                <a:cxn ang="0">
                  <a:pos x="2071" y="1086"/>
                </a:cxn>
                <a:cxn ang="0">
                  <a:pos x="1858" y="1142"/>
                </a:cxn>
                <a:cxn ang="0">
                  <a:pos x="1674" y="1181"/>
                </a:cxn>
                <a:cxn ang="0">
                  <a:pos x="1481" y="1218"/>
                </a:cxn>
                <a:cxn ang="0">
                  <a:pos x="1244" y="1254"/>
                </a:cxn>
                <a:cxn ang="0">
                  <a:pos x="982" y="1289"/>
                </a:cxn>
                <a:cxn ang="0">
                  <a:pos x="723" y="1313"/>
                </a:cxn>
                <a:cxn ang="0">
                  <a:pos x="453" y="1330"/>
                </a:cxn>
                <a:cxn ang="0">
                  <a:pos x="94" y="1342"/>
                </a:cxn>
                <a:cxn ang="0">
                  <a:pos x="3" y="1136"/>
                </a:cxn>
              </a:cxnLst>
              <a:rect l="0" t="0" r="r" b="b"/>
              <a:pathLst>
                <a:path w="3538" h="1346">
                  <a:moveTo>
                    <a:pt x="3" y="1136"/>
                  </a:moveTo>
                  <a:lnTo>
                    <a:pt x="94" y="1133"/>
                  </a:lnTo>
                  <a:lnTo>
                    <a:pt x="210" y="1132"/>
                  </a:lnTo>
                  <a:lnTo>
                    <a:pt x="305" y="1129"/>
                  </a:lnTo>
                  <a:lnTo>
                    <a:pt x="400" y="1124"/>
                  </a:lnTo>
                  <a:lnTo>
                    <a:pt x="506" y="1119"/>
                  </a:lnTo>
                  <a:lnTo>
                    <a:pt x="601" y="1112"/>
                  </a:lnTo>
                  <a:lnTo>
                    <a:pt x="709" y="1103"/>
                  </a:lnTo>
                  <a:lnTo>
                    <a:pt x="798" y="1094"/>
                  </a:lnTo>
                  <a:lnTo>
                    <a:pt x="909" y="1081"/>
                  </a:lnTo>
                  <a:lnTo>
                    <a:pt x="1017" y="1067"/>
                  </a:lnTo>
                  <a:lnTo>
                    <a:pt x="1133" y="1051"/>
                  </a:lnTo>
                  <a:lnTo>
                    <a:pt x="1230" y="1034"/>
                  </a:lnTo>
                  <a:lnTo>
                    <a:pt x="1319" y="1019"/>
                  </a:lnTo>
                  <a:lnTo>
                    <a:pt x="1422" y="1001"/>
                  </a:lnTo>
                  <a:lnTo>
                    <a:pt x="1569" y="969"/>
                  </a:lnTo>
                  <a:lnTo>
                    <a:pt x="1705" y="934"/>
                  </a:lnTo>
                  <a:lnTo>
                    <a:pt x="1866" y="888"/>
                  </a:lnTo>
                  <a:lnTo>
                    <a:pt x="1973" y="854"/>
                  </a:lnTo>
                  <a:lnTo>
                    <a:pt x="2041" y="829"/>
                  </a:lnTo>
                  <a:lnTo>
                    <a:pt x="2173" y="780"/>
                  </a:lnTo>
                  <a:lnTo>
                    <a:pt x="2298" y="726"/>
                  </a:lnTo>
                  <a:lnTo>
                    <a:pt x="2389" y="683"/>
                  </a:lnTo>
                  <a:lnTo>
                    <a:pt x="2459" y="647"/>
                  </a:lnTo>
                  <a:lnTo>
                    <a:pt x="2538" y="601"/>
                  </a:lnTo>
                  <a:lnTo>
                    <a:pt x="2602" y="557"/>
                  </a:lnTo>
                  <a:lnTo>
                    <a:pt x="2657" y="518"/>
                  </a:lnTo>
                  <a:lnTo>
                    <a:pt x="2719" y="468"/>
                  </a:lnTo>
                  <a:lnTo>
                    <a:pt x="2774" y="421"/>
                  </a:lnTo>
                  <a:lnTo>
                    <a:pt x="2820" y="373"/>
                  </a:lnTo>
                  <a:lnTo>
                    <a:pt x="2860" y="330"/>
                  </a:lnTo>
                  <a:lnTo>
                    <a:pt x="2892" y="287"/>
                  </a:lnTo>
                  <a:lnTo>
                    <a:pt x="2917" y="248"/>
                  </a:lnTo>
                  <a:lnTo>
                    <a:pt x="2938" y="205"/>
                  </a:lnTo>
                  <a:lnTo>
                    <a:pt x="2956" y="166"/>
                  </a:lnTo>
                  <a:lnTo>
                    <a:pt x="2966" y="131"/>
                  </a:lnTo>
                  <a:lnTo>
                    <a:pt x="2978" y="85"/>
                  </a:lnTo>
                  <a:lnTo>
                    <a:pt x="2984" y="43"/>
                  </a:lnTo>
                  <a:lnTo>
                    <a:pt x="2985" y="0"/>
                  </a:lnTo>
                  <a:lnTo>
                    <a:pt x="3538" y="0"/>
                  </a:lnTo>
                  <a:lnTo>
                    <a:pt x="3532" y="69"/>
                  </a:lnTo>
                  <a:lnTo>
                    <a:pt x="3522" y="128"/>
                  </a:lnTo>
                  <a:lnTo>
                    <a:pt x="3508" y="179"/>
                  </a:lnTo>
                  <a:lnTo>
                    <a:pt x="3490" y="219"/>
                  </a:lnTo>
                  <a:lnTo>
                    <a:pt x="3471" y="262"/>
                  </a:lnTo>
                  <a:lnTo>
                    <a:pt x="3442" y="310"/>
                  </a:lnTo>
                  <a:lnTo>
                    <a:pt x="3418" y="347"/>
                  </a:lnTo>
                  <a:lnTo>
                    <a:pt x="3378" y="399"/>
                  </a:lnTo>
                  <a:lnTo>
                    <a:pt x="3337" y="445"/>
                  </a:lnTo>
                  <a:lnTo>
                    <a:pt x="3295" y="490"/>
                  </a:lnTo>
                  <a:lnTo>
                    <a:pt x="3246" y="536"/>
                  </a:lnTo>
                  <a:lnTo>
                    <a:pt x="3201" y="573"/>
                  </a:lnTo>
                  <a:lnTo>
                    <a:pt x="3130" y="626"/>
                  </a:lnTo>
                  <a:lnTo>
                    <a:pt x="3058" y="677"/>
                  </a:lnTo>
                  <a:lnTo>
                    <a:pt x="2953" y="739"/>
                  </a:lnTo>
                  <a:lnTo>
                    <a:pt x="2849" y="795"/>
                  </a:lnTo>
                  <a:lnTo>
                    <a:pt x="2744" y="847"/>
                  </a:lnTo>
                  <a:lnTo>
                    <a:pt x="2650" y="890"/>
                  </a:lnTo>
                  <a:lnTo>
                    <a:pt x="2517" y="945"/>
                  </a:lnTo>
                  <a:lnTo>
                    <a:pt x="2364" y="1001"/>
                  </a:lnTo>
                  <a:lnTo>
                    <a:pt x="2210" y="1047"/>
                  </a:lnTo>
                  <a:lnTo>
                    <a:pt x="2071" y="1086"/>
                  </a:lnTo>
                  <a:lnTo>
                    <a:pt x="1976" y="1112"/>
                  </a:lnTo>
                  <a:lnTo>
                    <a:pt x="1858" y="1142"/>
                  </a:lnTo>
                  <a:lnTo>
                    <a:pt x="1772" y="1162"/>
                  </a:lnTo>
                  <a:lnTo>
                    <a:pt x="1674" y="1181"/>
                  </a:lnTo>
                  <a:lnTo>
                    <a:pt x="1576" y="1201"/>
                  </a:lnTo>
                  <a:lnTo>
                    <a:pt x="1481" y="1218"/>
                  </a:lnTo>
                  <a:lnTo>
                    <a:pt x="1355" y="1240"/>
                  </a:lnTo>
                  <a:lnTo>
                    <a:pt x="1244" y="1254"/>
                  </a:lnTo>
                  <a:lnTo>
                    <a:pt x="1123" y="1271"/>
                  </a:lnTo>
                  <a:lnTo>
                    <a:pt x="982" y="1289"/>
                  </a:lnTo>
                  <a:lnTo>
                    <a:pt x="838" y="1304"/>
                  </a:lnTo>
                  <a:lnTo>
                    <a:pt x="723" y="1313"/>
                  </a:lnTo>
                  <a:lnTo>
                    <a:pt x="592" y="1325"/>
                  </a:lnTo>
                  <a:lnTo>
                    <a:pt x="453" y="1330"/>
                  </a:lnTo>
                  <a:lnTo>
                    <a:pt x="265" y="1339"/>
                  </a:lnTo>
                  <a:lnTo>
                    <a:pt x="94" y="1342"/>
                  </a:lnTo>
                  <a:lnTo>
                    <a:pt x="0" y="1346"/>
                  </a:lnTo>
                  <a:lnTo>
                    <a:pt x="3" y="1136"/>
                  </a:lnTo>
                  <a:close/>
                </a:path>
              </a:pathLst>
            </a:custGeom>
            <a:gradFill rotWithShape="0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rect">
                <a:fillToRect r="100000" b="10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55679" name="AutoShape 31"/>
          <p:cNvSpPr>
            <a:spLocks noChangeArrowheads="1"/>
          </p:cNvSpPr>
          <p:nvPr/>
        </p:nvSpPr>
        <p:spPr bwMode="auto">
          <a:xfrm rot="5342228">
            <a:off x="1941513" y="5557837"/>
            <a:ext cx="230188" cy="303213"/>
          </a:xfrm>
          <a:prstGeom prst="chevron">
            <a:avLst>
              <a:gd name="adj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5680" name="AutoShape 32"/>
          <p:cNvSpPr>
            <a:spLocks noChangeArrowheads="1"/>
          </p:cNvSpPr>
          <p:nvPr/>
        </p:nvSpPr>
        <p:spPr bwMode="auto">
          <a:xfrm>
            <a:off x="3924300" y="1309688"/>
            <a:ext cx="885825" cy="4572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38100">
            <a:solidFill>
              <a:srgbClr val="00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s-BO" sz="1000" b="1"/>
              <a:t>BULO BULO</a:t>
            </a:r>
            <a:endParaRPr lang="es-BO" sz="1000"/>
          </a:p>
        </p:txBody>
      </p:sp>
      <p:sp>
        <p:nvSpPr>
          <p:cNvPr id="155681" name="AutoShape 33"/>
          <p:cNvSpPr>
            <a:spLocks noChangeArrowheads="1"/>
          </p:cNvSpPr>
          <p:nvPr/>
        </p:nvSpPr>
        <p:spPr bwMode="auto">
          <a:xfrm>
            <a:off x="8172450" y="1309688"/>
            <a:ext cx="666750" cy="4572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s-BO" sz="1000" b="1"/>
              <a:t>OTROS</a:t>
            </a:r>
            <a:endParaRPr lang="es-BO" sz="1000"/>
          </a:p>
        </p:txBody>
      </p:sp>
      <p:sp>
        <p:nvSpPr>
          <p:cNvPr id="155682" name="AutoShape 34"/>
          <p:cNvSpPr>
            <a:spLocks noChangeArrowheads="1"/>
          </p:cNvSpPr>
          <p:nvPr/>
        </p:nvSpPr>
        <p:spPr bwMode="auto">
          <a:xfrm>
            <a:off x="7235825" y="1316038"/>
            <a:ext cx="863600" cy="457200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38100">
            <a:solidFill>
              <a:srgbClr val="00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s-BO" sz="1000" b="1"/>
              <a:t>RIO </a:t>
            </a:r>
          </a:p>
          <a:p>
            <a:pPr algn="ctr" eaLnBrk="1" hangingPunct="1"/>
            <a:r>
              <a:rPr lang="es-BO" sz="1000" b="1"/>
              <a:t>ELECTRICO</a:t>
            </a:r>
          </a:p>
        </p:txBody>
      </p:sp>
      <p:pic>
        <p:nvPicPr>
          <p:cNvPr id="155683" name="Picture 35" descr="torres"/>
          <p:cNvPicPr>
            <a:picLocks noChangeAspect="1" noChangeArrowheads="1"/>
          </p:cNvPicPr>
          <p:nvPr>
            <p:ph sz="quarter" idx="3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7956550" y="2560638"/>
            <a:ext cx="781050" cy="804862"/>
          </a:xfrm>
          <a:noFill/>
          <a:ln/>
        </p:spPr>
      </p:pic>
      <p:sp>
        <p:nvSpPr>
          <p:cNvPr id="155684" name="Text Box 36"/>
          <p:cNvSpPr txBox="1">
            <a:spLocks noChangeArrowheads="1"/>
          </p:cNvSpPr>
          <p:nvPr/>
        </p:nvSpPr>
        <p:spPr bwMode="auto">
          <a:xfrm>
            <a:off x="3924300" y="2533650"/>
            <a:ext cx="17272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BO" sz="1800" b="1">
                <a:latin typeface="Arial" charset="0"/>
              </a:rPr>
              <a:t>ISA COLOMBIA</a:t>
            </a:r>
          </a:p>
        </p:txBody>
      </p:sp>
      <p:sp>
        <p:nvSpPr>
          <p:cNvPr id="155685" name="AutoShape 37"/>
          <p:cNvSpPr>
            <a:spLocks noChangeArrowheads="1"/>
          </p:cNvSpPr>
          <p:nvPr/>
        </p:nvSpPr>
        <p:spPr bwMode="auto">
          <a:xfrm>
            <a:off x="3563938" y="2474913"/>
            <a:ext cx="3095625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155686" name="Picture 38" descr="torre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35638" y="2546350"/>
            <a:ext cx="781050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5687" name="AutoShape 39"/>
          <p:cNvSpPr>
            <a:spLocks noChangeArrowheads="1"/>
          </p:cNvSpPr>
          <p:nvPr/>
        </p:nvSpPr>
        <p:spPr bwMode="auto">
          <a:xfrm rot="5342228">
            <a:off x="417513" y="2016125"/>
            <a:ext cx="230187" cy="303213"/>
          </a:xfrm>
          <a:prstGeom prst="chevron">
            <a:avLst>
              <a:gd name="adj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5688" name="AutoShape 40"/>
          <p:cNvSpPr>
            <a:spLocks noChangeArrowheads="1"/>
          </p:cNvSpPr>
          <p:nvPr/>
        </p:nvSpPr>
        <p:spPr bwMode="auto">
          <a:xfrm rot="5342228">
            <a:off x="6553200" y="2016126"/>
            <a:ext cx="230187" cy="303212"/>
          </a:xfrm>
          <a:prstGeom prst="chevron">
            <a:avLst>
              <a:gd name="adj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5689" name="AutoShape 41"/>
          <p:cNvSpPr>
            <a:spLocks noChangeArrowheads="1"/>
          </p:cNvSpPr>
          <p:nvPr/>
        </p:nvSpPr>
        <p:spPr bwMode="auto">
          <a:xfrm rot="5342228">
            <a:off x="4248150" y="2016126"/>
            <a:ext cx="230187" cy="303212"/>
          </a:xfrm>
          <a:prstGeom prst="chevron">
            <a:avLst>
              <a:gd name="adj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5690" name="AutoShape 42"/>
          <p:cNvSpPr>
            <a:spLocks noChangeArrowheads="1"/>
          </p:cNvSpPr>
          <p:nvPr/>
        </p:nvSpPr>
        <p:spPr bwMode="auto">
          <a:xfrm rot="5342228">
            <a:off x="3168650" y="1997076"/>
            <a:ext cx="230187" cy="303212"/>
          </a:xfrm>
          <a:prstGeom prst="chevron">
            <a:avLst>
              <a:gd name="adj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5691" name="AutoShape 43"/>
          <p:cNvSpPr>
            <a:spLocks noChangeArrowheads="1"/>
          </p:cNvSpPr>
          <p:nvPr/>
        </p:nvSpPr>
        <p:spPr bwMode="auto">
          <a:xfrm rot="5342228">
            <a:off x="1209675" y="1997076"/>
            <a:ext cx="230187" cy="303212"/>
          </a:xfrm>
          <a:prstGeom prst="chevron">
            <a:avLst>
              <a:gd name="adj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5692" name="AutoShape 44"/>
          <p:cNvSpPr>
            <a:spLocks noChangeArrowheads="1"/>
          </p:cNvSpPr>
          <p:nvPr/>
        </p:nvSpPr>
        <p:spPr bwMode="auto">
          <a:xfrm rot="5342228">
            <a:off x="5472113" y="1992312"/>
            <a:ext cx="230188" cy="303213"/>
          </a:xfrm>
          <a:prstGeom prst="chevron">
            <a:avLst>
              <a:gd name="adj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5693" name="AutoShape 45"/>
          <p:cNvSpPr>
            <a:spLocks noChangeArrowheads="1"/>
          </p:cNvSpPr>
          <p:nvPr/>
        </p:nvSpPr>
        <p:spPr bwMode="auto">
          <a:xfrm rot="5342228">
            <a:off x="2144713" y="1992312"/>
            <a:ext cx="230188" cy="303213"/>
          </a:xfrm>
          <a:prstGeom prst="chevron">
            <a:avLst>
              <a:gd name="adj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5694" name="AutoShape 46"/>
          <p:cNvSpPr>
            <a:spLocks noChangeArrowheads="1"/>
          </p:cNvSpPr>
          <p:nvPr/>
        </p:nvSpPr>
        <p:spPr bwMode="auto">
          <a:xfrm rot="5342228">
            <a:off x="8408988" y="1992312"/>
            <a:ext cx="230188" cy="303213"/>
          </a:xfrm>
          <a:prstGeom prst="chevron">
            <a:avLst>
              <a:gd name="adj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5695" name="AutoShape 47"/>
          <p:cNvSpPr>
            <a:spLocks noChangeArrowheads="1"/>
          </p:cNvSpPr>
          <p:nvPr/>
        </p:nvSpPr>
        <p:spPr bwMode="auto">
          <a:xfrm rot="5342228">
            <a:off x="7589838" y="1993900"/>
            <a:ext cx="230187" cy="303213"/>
          </a:xfrm>
          <a:prstGeom prst="chevron">
            <a:avLst>
              <a:gd name="adj" fmla="val 25000"/>
            </a:avLst>
          </a:prstGeom>
          <a:gradFill rotWithShape="0">
            <a:gsLst>
              <a:gs pos="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5696" name="AutoShape 48"/>
          <p:cNvSpPr>
            <a:spLocks noChangeArrowheads="1"/>
          </p:cNvSpPr>
          <p:nvPr/>
        </p:nvSpPr>
        <p:spPr bwMode="auto">
          <a:xfrm>
            <a:off x="250825" y="1884363"/>
            <a:ext cx="8497888" cy="215900"/>
          </a:xfrm>
          <a:prstGeom prst="flowChartProcess">
            <a:avLst/>
          </a:prstGeom>
          <a:gradFill rotWithShape="0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5697" name="AutoShape 49"/>
          <p:cNvSpPr>
            <a:spLocks noChangeArrowheads="1"/>
          </p:cNvSpPr>
          <p:nvPr/>
        </p:nvSpPr>
        <p:spPr bwMode="auto">
          <a:xfrm>
            <a:off x="6732588" y="2474913"/>
            <a:ext cx="2087562" cy="91440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00CC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5698" name="Text Box 50"/>
          <p:cNvSpPr txBox="1">
            <a:spLocks noChangeArrowheads="1"/>
          </p:cNvSpPr>
          <p:nvPr/>
        </p:nvSpPr>
        <p:spPr bwMode="auto">
          <a:xfrm>
            <a:off x="6688138" y="2749550"/>
            <a:ext cx="1800225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BO" sz="1800" b="1">
                <a:latin typeface="Arial" charset="0"/>
              </a:rPr>
              <a:t>MERELEC</a:t>
            </a:r>
          </a:p>
        </p:txBody>
      </p:sp>
      <p:pic>
        <p:nvPicPr>
          <p:cNvPr id="155699" name="Picture 51" descr="torres"/>
          <p:cNvPicPr>
            <a:picLocks noChangeAspect="1" noChangeArrowheads="1"/>
          </p:cNvPicPr>
          <p:nvPr>
            <p:ph sz="quarter" idx="2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2627313" y="2533650"/>
            <a:ext cx="781050" cy="804863"/>
          </a:xfrm>
          <a:noFill/>
          <a:ln/>
        </p:spPr>
      </p:pic>
      <p:sp>
        <p:nvSpPr>
          <p:cNvPr id="155702" name="Text Box 54"/>
          <p:cNvSpPr txBox="1">
            <a:spLocks noChangeArrowheads="1"/>
          </p:cNvSpPr>
          <p:nvPr/>
        </p:nvSpPr>
        <p:spPr bwMode="auto">
          <a:xfrm>
            <a:off x="250825" y="138113"/>
            <a:ext cx="854075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BO" sz="3600" b="1">
                <a:solidFill>
                  <a:srgbClr val="000099"/>
                </a:solidFill>
              </a:rPr>
              <a:t>Promoción de la Competencia y Eficiencia </a:t>
            </a:r>
          </a:p>
        </p:txBody>
      </p:sp>
      <p:sp>
        <p:nvSpPr>
          <p:cNvPr id="155703" name="Text Box 55"/>
          <p:cNvSpPr txBox="1">
            <a:spLocks noChangeArrowheads="1"/>
          </p:cNvSpPr>
          <p:nvPr/>
        </p:nvSpPr>
        <p:spPr bwMode="auto">
          <a:xfrm>
            <a:off x="309563" y="692150"/>
            <a:ext cx="1844675" cy="5191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BO" b="1">
                <a:solidFill>
                  <a:srgbClr val="000099"/>
                </a:solidFill>
              </a:rPr>
              <a:t>Resultados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642938"/>
            <a:ext cx="7772400" cy="608012"/>
          </a:xfrm>
        </p:spPr>
        <p:txBody>
          <a:bodyPr/>
          <a:lstStyle/>
          <a:p>
            <a:r>
              <a:rPr lang="es-ES" u="sng"/>
              <a:t>Contenido Parte 1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484313"/>
            <a:ext cx="7956550" cy="4897437"/>
          </a:xfrm>
        </p:spPr>
        <p:txBody>
          <a:bodyPr/>
          <a:lstStyle/>
          <a:p>
            <a:pPr marL="377825" indent="-377825">
              <a:buClr>
                <a:schemeClr val="tx2"/>
              </a:buClr>
            </a:pPr>
            <a:r>
              <a:rPr lang="es-BO"/>
              <a:t>Mercado en Competencia Perfecta</a:t>
            </a:r>
            <a:endParaRPr lang="es-ES"/>
          </a:p>
          <a:p>
            <a:pPr marL="377825" indent="-377825">
              <a:buClr>
                <a:schemeClr val="tx2"/>
              </a:buClr>
            </a:pPr>
            <a:r>
              <a:rPr lang="es-ES"/>
              <a:t>Mercado Monopólico</a:t>
            </a:r>
          </a:p>
          <a:p>
            <a:pPr marL="377825" indent="-377825">
              <a:buClr>
                <a:schemeClr val="tx2"/>
              </a:buClr>
            </a:pPr>
            <a:r>
              <a:rPr lang="es-MX"/>
              <a:t>Principios de Regulación</a:t>
            </a:r>
          </a:p>
          <a:p>
            <a:pPr marL="377825" indent="-377825">
              <a:buClr>
                <a:schemeClr val="tx2"/>
              </a:buClr>
            </a:pPr>
            <a:r>
              <a:rPr lang="es-ES"/>
              <a:t>Reforma del Estado</a:t>
            </a:r>
          </a:p>
          <a:p>
            <a:pPr marL="377825" indent="-377825">
              <a:buClr>
                <a:schemeClr val="tx2"/>
              </a:buClr>
            </a:pPr>
            <a:r>
              <a:rPr lang="es-ES"/>
              <a:t>Sistemas Regulatorios Bolivianos</a:t>
            </a:r>
          </a:p>
          <a:p>
            <a:pPr marL="377825" indent="-377825">
              <a:buClr>
                <a:schemeClr val="tx2"/>
              </a:buClr>
            </a:pPr>
            <a:r>
              <a:rPr lang="es-ES"/>
              <a:t>Modelo Boliviano de Regulación Sectorial</a:t>
            </a:r>
          </a:p>
          <a:p>
            <a:pPr marL="377825" indent="-377825">
              <a:buClr>
                <a:schemeClr val="tx2"/>
              </a:buClr>
            </a:pPr>
            <a:r>
              <a:rPr lang="es-BO"/>
              <a:t>Superintendencias Sectoriales del SIRESE</a:t>
            </a:r>
          </a:p>
          <a:p>
            <a:pPr marL="377825" indent="-377825">
              <a:buClr>
                <a:schemeClr val="tx2"/>
              </a:buClr>
            </a:pPr>
            <a:r>
              <a:rPr lang="es-BO"/>
              <a:t>Superintendencia General del SIRESE</a:t>
            </a:r>
            <a:endParaRPr lang="es-E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8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8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8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8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8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8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8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8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8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27" grpId="0" build="p" autoUpdateAnimBg="0" advAuto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362200"/>
            <a:ext cx="7620000" cy="1828800"/>
          </a:xfrm>
        </p:spPr>
        <p:txBody>
          <a:bodyPr/>
          <a:lstStyle/>
          <a:p>
            <a:r>
              <a:rPr lang="es-ES_tradnl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Asegurar el Suministro de Electricidad y su Expansión</a:t>
            </a:r>
            <a:endParaRPr lang="es-ES" sz="6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80" name="Text Box 4"/>
          <p:cNvSpPr txBox="1">
            <a:spLocks noChangeArrowheads="1"/>
          </p:cNvSpPr>
          <p:nvPr/>
        </p:nvSpPr>
        <p:spPr bwMode="auto">
          <a:xfrm>
            <a:off x="609600" y="1844675"/>
            <a:ext cx="8153400" cy="160020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187325" indent="-1873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Otorgando concesiones y licencias</a:t>
            </a:r>
          </a:p>
          <a:p>
            <a:pPr marL="187325" indent="-1873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Verificando el cumplimiento de las obligaciones de las empresas:</a:t>
            </a:r>
          </a:p>
          <a:p>
            <a:pPr lvl="1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Dar servicio a todo consumidor que solicite y satisfacer la demanda</a:t>
            </a:r>
          </a:p>
          <a:p>
            <a:pPr lvl="1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Inversiones comprometidas (boletas de garantía)</a:t>
            </a:r>
          </a:p>
        </p:txBody>
      </p:sp>
      <p:sp>
        <p:nvSpPr>
          <p:cNvPr id="152581" name="Text Box 5"/>
          <p:cNvSpPr txBox="1">
            <a:spLocks noChangeArrowheads="1"/>
          </p:cNvSpPr>
          <p:nvPr/>
        </p:nvSpPr>
        <p:spPr bwMode="auto">
          <a:xfrm>
            <a:off x="609600" y="2936875"/>
            <a:ext cx="81724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82550" indent="-82550" algn="just" eaLnBrk="1" hangingPunct="1"/>
            <a:r>
              <a:rPr lang="es-BO" sz="2000" b="1">
                <a:latin typeface="Arial" charset="0"/>
              </a:rPr>
              <a:t>	</a:t>
            </a:r>
          </a:p>
        </p:txBody>
      </p:sp>
      <p:sp>
        <p:nvSpPr>
          <p:cNvPr id="152583" name="Text Box 7"/>
          <p:cNvSpPr txBox="1">
            <a:spLocks noChangeArrowheads="1"/>
          </p:cNvSpPr>
          <p:nvPr/>
        </p:nvSpPr>
        <p:spPr bwMode="auto">
          <a:xfrm>
            <a:off x="3189288" y="4221163"/>
            <a:ext cx="2447925" cy="420687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187325" indent="-187325" algn="just" eaLnBrk="1" hangingPunct="1">
              <a:lnSpc>
                <a:spcPct val="90000"/>
              </a:lnSpc>
            </a:pPr>
            <a:r>
              <a:rPr lang="es-BO" sz="2400" b="1" u="sng">
                <a:solidFill>
                  <a:srgbClr val="000099"/>
                </a:solidFill>
              </a:rPr>
              <a:t>Instrumentos</a:t>
            </a:r>
          </a:p>
        </p:txBody>
      </p:sp>
      <p:sp>
        <p:nvSpPr>
          <p:cNvPr id="152584" name="Text Box 8"/>
          <p:cNvSpPr txBox="1">
            <a:spLocks noChangeArrowheads="1"/>
          </p:cNvSpPr>
          <p:nvPr/>
        </p:nvSpPr>
        <p:spPr bwMode="auto">
          <a:xfrm>
            <a:off x="595313" y="4535488"/>
            <a:ext cx="8153400" cy="129857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187325" indent="-187325" algn="just" eaLnBrk="1" hangingPunct="1">
              <a:lnSpc>
                <a:spcPct val="90000"/>
              </a:lnSpc>
              <a:buFontTx/>
              <a:buChar char="•"/>
            </a:pPr>
            <a:endParaRPr lang="es-BO" sz="2200" b="1">
              <a:solidFill>
                <a:srgbClr val="000099"/>
              </a:solidFill>
            </a:endParaRPr>
          </a:p>
          <a:p>
            <a:pPr marL="187325" indent="-1873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Contratos de Concesión y Licencias</a:t>
            </a:r>
          </a:p>
          <a:p>
            <a:pPr marL="187325" indent="-1873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Reglamento de Concesiones y Licencias</a:t>
            </a:r>
          </a:p>
          <a:p>
            <a:pPr marL="187325" indent="-1873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Reglamento de Precios y Tarifas</a:t>
            </a:r>
          </a:p>
        </p:txBody>
      </p:sp>
      <p:sp>
        <p:nvSpPr>
          <p:cNvPr id="152586" name="Text Box 10"/>
          <p:cNvSpPr txBox="1">
            <a:spLocks noChangeArrowheads="1"/>
          </p:cNvSpPr>
          <p:nvPr/>
        </p:nvSpPr>
        <p:spPr bwMode="auto">
          <a:xfrm>
            <a:off x="250825" y="138113"/>
            <a:ext cx="7804150" cy="11906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BO" sz="3600" b="1">
                <a:solidFill>
                  <a:srgbClr val="000099"/>
                </a:solidFill>
              </a:rPr>
              <a:t>Asegurar el Suministro de Electricidad</a:t>
            </a:r>
          </a:p>
          <a:p>
            <a:pPr eaLnBrk="1" hangingPunct="1"/>
            <a:r>
              <a:rPr lang="es-BO" sz="3600" b="1">
                <a:solidFill>
                  <a:srgbClr val="000099"/>
                </a:solidFill>
              </a:rPr>
              <a:t>y su Expansión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7801" name="Group 105"/>
          <p:cNvGraphicFramePr>
            <a:graphicFrameLocks noGrp="1"/>
          </p:cNvGraphicFramePr>
          <p:nvPr>
            <p:ph sz="half" idx="2"/>
          </p:nvPr>
        </p:nvGraphicFramePr>
        <p:xfrm>
          <a:off x="250825" y="1484313"/>
          <a:ext cx="8713788" cy="5182872"/>
        </p:xfrm>
        <a:graphic>
          <a:graphicData uri="http://schemas.openxmlformats.org/drawingml/2006/table">
            <a:tbl>
              <a:tblPr/>
              <a:tblGrid>
                <a:gridCol w="3295650"/>
                <a:gridCol w="1179513"/>
                <a:gridCol w="1608137"/>
                <a:gridCol w="2630488"/>
              </a:tblGrid>
              <a:tr h="96838"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EMPRESA CAPITALIZADAS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INVERSIONES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INICIO DE OPERACIÓN COMERCIAL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PROYECTOS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EMPRESA ELÉCTRICA CORANI S.A. 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50.067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 1999 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Chacamayu Chimpahera, Nuevos aportes Corani y Aducción Palca 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EMPRESA ELÉCTRICA GUARACACHI S.A.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72.713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1999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Unidades termoeléctricas GCH9 y GCH10 en la central Guaracachi 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EMPRESA ELÉCTRICA VALLE HERMOSO S.A.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37.632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1996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Unidades termoeléctricas CAR1 y CAR2 de la central Carrasco 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Sub total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160.413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EMPRESA EXISTENTE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COBEE-BPCo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86.075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1999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Unidades hidroeléctricas en las centrales de Zongo 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Sub total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86.075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EMPRESAS NUEVAS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Cia. ELÉCTRICA CENTRAL BULO-BULO 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43.313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2000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Central Bulo Bulo 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HIDROELÉCTRICA BOLIVIANA S.A. 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87.233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2002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 Central Cholla Nueva y Yanacachi 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75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SYNERGIA S.A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5.640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1999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Central Kanata 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RÍO ELÉCTRICO S.A. 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8.923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2001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Unidades hidroeléctricas KIL3 y LAN3 en las centrales del Yura 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GENERGYS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2.193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2001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Central Alto Chijini (El Alto) 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 &amp; ELECTRICIDAD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1.240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2001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Central El Puente (Tarija) 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Sub total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148.542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395.030</a:t>
                      </a:r>
                      <a:endParaRPr kumimoji="0" lang="es-ES_tradnl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</a:tbl>
          </a:graphicData>
        </a:graphic>
      </p:graphicFrame>
      <p:sp>
        <p:nvSpPr>
          <p:cNvPr id="157793" name="Text Box 97"/>
          <p:cNvSpPr txBox="1">
            <a:spLocks noChangeArrowheads="1"/>
          </p:cNvSpPr>
          <p:nvPr/>
        </p:nvSpPr>
        <p:spPr bwMode="auto">
          <a:xfrm>
            <a:off x="250825" y="1198563"/>
            <a:ext cx="8435975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endParaRPr lang="es-BO" sz="2000" b="1">
              <a:latin typeface="Arial" charset="0"/>
            </a:endParaRPr>
          </a:p>
          <a:p>
            <a:pPr fontAlgn="ctr"/>
            <a:r>
              <a:rPr lang="es-ES_tradnl" sz="2000" b="1">
                <a:latin typeface="Arial" charset="0"/>
              </a:rPr>
              <a:t>INVERSIONES EJECUTADAS (Miles $US) 1996 – 2002</a:t>
            </a:r>
          </a:p>
          <a:p>
            <a:pPr eaLnBrk="1" hangingPunct="1"/>
            <a:endParaRPr lang="es-BO" sz="2000" b="1">
              <a:latin typeface="Arial" charset="0"/>
            </a:endParaRPr>
          </a:p>
        </p:txBody>
      </p:sp>
      <p:sp>
        <p:nvSpPr>
          <p:cNvPr id="157805" name="Text Box 109"/>
          <p:cNvSpPr txBox="1">
            <a:spLocks noChangeArrowheads="1"/>
          </p:cNvSpPr>
          <p:nvPr/>
        </p:nvSpPr>
        <p:spPr bwMode="auto">
          <a:xfrm>
            <a:off x="250825" y="138113"/>
            <a:ext cx="7804150" cy="11906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BO" sz="3600" b="1">
                <a:solidFill>
                  <a:srgbClr val="000099"/>
                </a:solidFill>
              </a:rPr>
              <a:t>Asegurar el Suministro de Electricidad</a:t>
            </a:r>
          </a:p>
          <a:p>
            <a:pPr eaLnBrk="1" hangingPunct="1"/>
            <a:r>
              <a:rPr lang="es-BO" sz="3600" b="1">
                <a:solidFill>
                  <a:srgbClr val="000099"/>
                </a:solidFill>
              </a:rPr>
              <a:t>y su Expansión- </a:t>
            </a:r>
            <a:r>
              <a:rPr lang="es-BO" b="1">
                <a:solidFill>
                  <a:srgbClr val="000099"/>
                </a:solidFill>
              </a:rPr>
              <a:t>Resultados 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96" name="Text Box 76"/>
          <p:cNvSpPr txBox="1">
            <a:spLocks noChangeArrowheads="1"/>
          </p:cNvSpPr>
          <p:nvPr/>
        </p:nvSpPr>
        <p:spPr bwMode="auto">
          <a:xfrm>
            <a:off x="250825" y="138113"/>
            <a:ext cx="7804150" cy="11906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BO" sz="3600" b="1">
                <a:solidFill>
                  <a:srgbClr val="000099"/>
                </a:solidFill>
              </a:rPr>
              <a:t>Asegurar el Suministro de Electricidad</a:t>
            </a:r>
          </a:p>
          <a:p>
            <a:pPr eaLnBrk="1" hangingPunct="1"/>
            <a:r>
              <a:rPr lang="es-BO" sz="3600" b="1">
                <a:solidFill>
                  <a:srgbClr val="000099"/>
                </a:solidFill>
              </a:rPr>
              <a:t>y su Expansión- </a:t>
            </a:r>
            <a:r>
              <a:rPr lang="es-BO" b="1">
                <a:solidFill>
                  <a:srgbClr val="000099"/>
                </a:solidFill>
              </a:rPr>
              <a:t>Resultados -</a:t>
            </a:r>
          </a:p>
        </p:txBody>
      </p:sp>
      <p:pic>
        <p:nvPicPr>
          <p:cNvPr id="158797" name="Picture 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412875"/>
            <a:ext cx="8135938" cy="525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8798" name="Text Box 78"/>
          <p:cNvSpPr txBox="1">
            <a:spLocks noChangeArrowheads="1"/>
          </p:cNvSpPr>
          <p:nvPr/>
        </p:nvSpPr>
        <p:spPr bwMode="auto">
          <a:xfrm>
            <a:off x="7596188" y="4652963"/>
            <a:ext cx="8366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/>
              <a:t>23%</a:t>
            </a:r>
          </a:p>
        </p:txBody>
      </p:sp>
      <p:sp>
        <p:nvSpPr>
          <p:cNvPr id="158800" name="Text Box 80"/>
          <p:cNvSpPr txBox="1">
            <a:spLocks noChangeArrowheads="1"/>
          </p:cNvSpPr>
          <p:nvPr/>
        </p:nvSpPr>
        <p:spPr bwMode="auto">
          <a:xfrm>
            <a:off x="7740650" y="1557338"/>
            <a:ext cx="836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/>
              <a:t>90%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ChangeArrowheads="1"/>
          </p:cNvSpPr>
          <p:nvPr/>
        </p:nvSpPr>
        <p:spPr bwMode="auto">
          <a:xfrm>
            <a:off x="1403350" y="2347913"/>
            <a:ext cx="6985000" cy="4465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88900" algn="just">
              <a:lnSpc>
                <a:spcPct val="90000"/>
              </a:lnSpc>
              <a:spcBef>
                <a:spcPct val="20000"/>
              </a:spcBef>
            </a:pPr>
            <a:r>
              <a:rPr lang="es-ES_tradnl" sz="2400" u="sng">
                <a:solidFill>
                  <a:srgbClr val="000099"/>
                </a:solidFill>
                <a:cs typeface="Times New Roman" charset="0"/>
              </a:rPr>
              <a:t>INVERSION EJECUTADA</a:t>
            </a:r>
          </a:p>
          <a:p>
            <a:pPr marL="863600" lvl="1" indent="-285750" algn="just">
              <a:lnSpc>
                <a:spcPct val="90000"/>
              </a:lnSpc>
              <a:spcBef>
                <a:spcPct val="20000"/>
              </a:spcBef>
            </a:pPr>
            <a:r>
              <a:rPr lang="es-ES_tradnl" sz="2100">
                <a:solidFill>
                  <a:srgbClr val="000099"/>
                </a:solidFill>
                <a:cs typeface="Times New Roman" charset="0"/>
              </a:rPr>
              <a:t>TDE</a:t>
            </a:r>
          </a:p>
          <a:p>
            <a:pPr marL="863600" lvl="1" indent="-285750" algn="just">
              <a:lnSpc>
                <a:spcPct val="90000"/>
              </a:lnSpc>
              <a:spcBef>
                <a:spcPct val="20000"/>
              </a:spcBef>
            </a:pPr>
            <a:r>
              <a:rPr lang="es-ES_tradnl" sz="2100" b="1">
                <a:solidFill>
                  <a:srgbClr val="0000FF"/>
                </a:solidFill>
                <a:cs typeface="Times New Roman" charset="0"/>
              </a:rPr>
              <a:t>Inversiones líneas		14.0	millones USD</a:t>
            </a:r>
            <a:endParaRPr lang="es-ES" sz="2100">
              <a:solidFill>
                <a:srgbClr val="000099"/>
              </a:solidFill>
              <a:cs typeface="Times New Roman" charset="0"/>
            </a:endParaRPr>
          </a:p>
          <a:p>
            <a:pPr marL="88900" algn="just">
              <a:lnSpc>
                <a:spcPct val="90000"/>
              </a:lnSpc>
              <a:spcBef>
                <a:spcPct val="20000"/>
              </a:spcBef>
            </a:pPr>
            <a:r>
              <a:rPr lang="es-ES_tradnl" sz="2400" u="sng">
                <a:solidFill>
                  <a:srgbClr val="000099"/>
                </a:solidFill>
                <a:cs typeface="Times New Roman" charset="0"/>
              </a:rPr>
              <a:t>INVERSIONES ADJUDICADAS</a:t>
            </a:r>
          </a:p>
          <a:p>
            <a:pPr marL="863600" lvl="1" indent="-285750" algn="just">
              <a:lnSpc>
                <a:spcPct val="90000"/>
              </a:lnSpc>
              <a:spcBef>
                <a:spcPct val="20000"/>
              </a:spcBef>
            </a:pPr>
            <a:r>
              <a:rPr lang="es-ES_tradnl" sz="2100">
                <a:solidFill>
                  <a:srgbClr val="000099"/>
                </a:solidFill>
                <a:cs typeface="Times New Roman" charset="0"/>
              </a:rPr>
              <a:t>ISA COLOMBIA</a:t>
            </a:r>
          </a:p>
          <a:p>
            <a:pPr marL="863600" lvl="1" indent="-285750" algn="just">
              <a:lnSpc>
                <a:spcPct val="90000"/>
              </a:lnSpc>
              <a:spcBef>
                <a:spcPct val="20000"/>
              </a:spcBef>
            </a:pPr>
            <a:r>
              <a:rPr lang="es-ES_tradnl" sz="2100" b="1">
                <a:solidFill>
                  <a:srgbClr val="0000FF"/>
                </a:solidFill>
                <a:cs typeface="Times New Roman" charset="0"/>
              </a:rPr>
              <a:t>Inversiones líneas		87.3	millones USD</a:t>
            </a:r>
          </a:p>
          <a:p>
            <a:pPr marL="1282700" lvl="2" indent="-228600" algn="just">
              <a:lnSpc>
                <a:spcPct val="90000"/>
              </a:lnSpc>
              <a:spcBef>
                <a:spcPct val="20000"/>
              </a:spcBef>
            </a:pPr>
            <a:r>
              <a:rPr lang="es-ES_tradnl" sz="1800">
                <a:solidFill>
                  <a:srgbClr val="000099"/>
                </a:solidFill>
                <a:cs typeface="Times New Roman" charset="0"/>
              </a:rPr>
              <a:t>Línea Santivañez - Sucre	35.7	millones USD </a:t>
            </a:r>
          </a:p>
          <a:p>
            <a:pPr marL="1282700" lvl="2" indent="-228600" algn="just">
              <a:lnSpc>
                <a:spcPct val="90000"/>
              </a:lnSpc>
              <a:spcBef>
                <a:spcPct val="20000"/>
              </a:spcBef>
            </a:pPr>
            <a:r>
              <a:rPr lang="es-ES_tradnl" sz="1800">
                <a:solidFill>
                  <a:srgbClr val="000099"/>
                </a:solidFill>
                <a:cs typeface="Times New Roman" charset="0"/>
              </a:rPr>
              <a:t>Línea Sucre – Punutuma	24.8	millones USD</a:t>
            </a:r>
          </a:p>
          <a:p>
            <a:pPr marL="1282700" lvl="2" indent="-228600" algn="just">
              <a:lnSpc>
                <a:spcPct val="90000"/>
              </a:lnSpc>
              <a:spcBef>
                <a:spcPct val="20000"/>
              </a:spcBef>
            </a:pPr>
            <a:r>
              <a:rPr lang="es-ES_tradnl" sz="1800">
                <a:solidFill>
                  <a:srgbClr val="000099"/>
                </a:solidFill>
                <a:cs typeface="Times New Roman" charset="0"/>
              </a:rPr>
              <a:t>Línea Carrasco – Urubó	26.8	millones USD</a:t>
            </a:r>
          </a:p>
          <a:p>
            <a:pPr marL="863600" lvl="1" indent="-285750" algn="just">
              <a:lnSpc>
                <a:spcPct val="90000"/>
              </a:lnSpc>
              <a:spcBef>
                <a:spcPct val="20000"/>
              </a:spcBef>
            </a:pPr>
            <a:r>
              <a:rPr lang="es-ES_tradnl" sz="2100">
                <a:solidFill>
                  <a:srgbClr val="000099"/>
                </a:solidFill>
                <a:cs typeface="Times New Roman" charset="0"/>
              </a:rPr>
              <a:t>MERELEC</a:t>
            </a:r>
          </a:p>
          <a:p>
            <a:pPr marL="863600" lvl="1" indent="-285750" algn="just">
              <a:lnSpc>
                <a:spcPct val="90000"/>
              </a:lnSpc>
              <a:spcBef>
                <a:spcPct val="20000"/>
              </a:spcBef>
            </a:pPr>
            <a:r>
              <a:rPr lang="es-ES_tradnl" sz="2100" b="1">
                <a:solidFill>
                  <a:srgbClr val="0000FF"/>
                </a:solidFill>
                <a:cs typeface="Times New Roman" charset="0"/>
              </a:rPr>
              <a:t>Inversiones líneas		  3.8	millones USD</a:t>
            </a:r>
          </a:p>
          <a:p>
            <a:pPr marL="1282700" lvl="2" indent="-228600" algn="just">
              <a:lnSpc>
                <a:spcPct val="90000"/>
              </a:lnSpc>
              <a:spcBef>
                <a:spcPct val="20000"/>
              </a:spcBef>
            </a:pPr>
            <a:r>
              <a:rPr lang="es-ES_tradnl" sz="1800">
                <a:solidFill>
                  <a:srgbClr val="000099"/>
                </a:solidFill>
                <a:cs typeface="Times New Roman" charset="0"/>
              </a:rPr>
              <a:t>Línea Chuquiaguillo – Kenko3.8	millones USD</a:t>
            </a:r>
          </a:p>
        </p:txBody>
      </p:sp>
      <p:sp>
        <p:nvSpPr>
          <p:cNvPr id="159750" name="Text Box 6"/>
          <p:cNvSpPr txBox="1">
            <a:spLocks noChangeArrowheads="1"/>
          </p:cNvSpPr>
          <p:nvPr/>
        </p:nvSpPr>
        <p:spPr bwMode="auto">
          <a:xfrm>
            <a:off x="250825" y="1541463"/>
            <a:ext cx="4370388" cy="519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BO" b="1">
                <a:solidFill>
                  <a:srgbClr val="000099"/>
                </a:solidFill>
              </a:rPr>
              <a:t>Inversiones en Transmisión</a:t>
            </a:r>
          </a:p>
        </p:txBody>
      </p:sp>
      <p:sp>
        <p:nvSpPr>
          <p:cNvPr id="159752" name="Text Box 8"/>
          <p:cNvSpPr txBox="1">
            <a:spLocks noChangeArrowheads="1"/>
          </p:cNvSpPr>
          <p:nvPr/>
        </p:nvSpPr>
        <p:spPr bwMode="auto">
          <a:xfrm>
            <a:off x="250825" y="138113"/>
            <a:ext cx="7804150" cy="11906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BO" sz="3600" b="1">
                <a:solidFill>
                  <a:srgbClr val="000099"/>
                </a:solidFill>
              </a:rPr>
              <a:t>Asegurar el Suministro de Electricidad</a:t>
            </a:r>
          </a:p>
          <a:p>
            <a:pPr eaLnBrk="1" hangingPunct="1"/>
            <a:r>
              <a:rPr lang="es-BO" sz="3600" b="1">
                <a:solidFill>
                  <a:srgbClr val="000099"/>
                </a:solidFill>
              </a:rPr>
              <a:t>y su Expansión- </a:t>
            </a:r>
            <a:r>
              <a:rPr lang="es-BO" b="1">
                <a:solidFill>
                  <a:srgbClr val="000099"/>
                </a:solidFill>
              </a:rPr>
              <a:t>Resultados 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ChangeArrowheads="1"/>
          </p:cNvSpPr>
          <p:nvPr/>
        </p:nvSpPr>
        <p:spPr bwMode="auto">
          <a:xfrm>
            <a:off x="354013" y="1916113"/>
            <a:ext cx="8610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87350" indent="-200025" algn="just">
              <a:lnSpc>
                <a:spcPct val="90000"/>
              </a:lnSpc>
              <a:spcBef>
                <a:spcPct val="20000"/>
              </a:spcBef>
            </a:pPr>
            <a:r>
              <a:rPr lang="es-ES_tradnl" sz="2300" b="1">
                <a:solidFill>
                  <a:srgbClr val="0000FF"/>
                </a:solidFill>
                <a:latin typeface="Arial" charset="0"/>
                <a:cs typeface="Times New Roman" charset="0"/>
              </a:rPr>
              <a:t>Inversión entre 1996 y 2002	252.1	millones USD</a:t>
            </a:r>
            <a:r>
              <a:rPr lang="es-ES_tradnl" sz="2300">
                <a:solidFill>
                  <a:srgbClr val="CC0000"/>
                </a:solidFill>
                <a:latin typeface="Arial" charset="0"/>
                <a:cs typeface="Times New Roman" charset="0"/>
              </a:rPr>
              <a:t>	</a:t>
            </a:r>
          </a:p>
          <a:p>
            <a:pPr marL="387350" indent="-200025" algn="just">
              <a:lnSpc>
                <a:spcPct val="70000"/>
              </a:lnSpc>
              <a:spcBef>
                <a:spcPct val="20000"/>
              </a:spcBef>
            </a:pPr>
            <a:r>
              <a:rPr lang="es-ES_tradnl" sz="2300">
                <a:solidFill>
                  <a:srgbClr val="000099"/>
                </a:solidFill>
                <a:latin typeface="Arial" charset="0"/>
                <a:cs typeface="Times New Roman" charset="0"/>
              </a:rPr>
              <a:t>	ELECTROPAZ		  	  73.9	millones USD</a:t>
            </a:r>
          </a:p>
          <a:p>
            <a:pPr marL="387350" indent="-200025" algn="just">
              <a:lnSpc>
                <a:spcPct val="70000"/>
              </a:lnSpc>
              <a:spcBef>
                <a:spcPct val="20000"/>
              </a:spcBef>
            </a:pPr>
            <a:r>
              <a:rPr lang="es-ES_tradnl" sz="2300">
                <a:solidFill>
                  <a:srgbClr val="000099"/>
                </a:solidFill>
                <a:latin typeface="Arial" charset="0"/>
                <a:cs typeface="Times New Roman" charset="0"/>
              </a:rPr>
              <a:t>	CRE		  	  	100.2	millones USD</a:t>
            </a:r>
          </a:p>
          <a:p>
            <a:pPr marL="387350" indent="-200025" algn="just">
              <a:lnSpc>
                <a:spcPct val="70000"/>
              </a:lnSpc>
              <a:spcBef>
                <a:spcPct val="20000"/>
              </a:spcBef>
            </a:pPr>
            <a:r>
              <a:rPr lang="es-ES_tradnl" sz="2300">
                <a:solidFill>
                  <a:srgbClr val="000099"/>
                </a:solidFill>
                <a:latin typeface="Arial" charset="0"/>
                <a:cs typeface="Times New Roman" charset="0"/>
              </a:rPr>
              <a:t>	ELFEC			  	  47.5	millones USD</a:t>
            </a:r>
          </a:p>
          <a:p>
            <a:pPr marL="387350" indent="-200025" algn="just">
              <a:lnSpc>
                <a:spcPct val="70000"/>
              </a:lnSpc>
              <a:spcBef>
                <a:spcPct val="20000"/>
              </a:spcBef>
            </a:pPr>
            <a:r>
              <a:rPr lang="es-ES_tradnl" sz="2300">
                <a:solidFill>
                  <a:srgbClr val="000099"/>
                </a:solidFill>
                <a:latin typeface="Arial" charset="0"/>
                <a:cs typeface="Times New Roman" charset="0"/>
              </a:rPr>
              <a:t>	ELFEO			    	    7.2	millones USD</a:t>
            </a:r>
          </a:p>
          <a:p>
            <a:pPr marL="387350" indent="-200025" algn="just">
              <a:lnSpc>
                <a:spcPct val="70000"/>
              </a:lnSpc>
              <a:spcBef>
                <a:spcPct val="20000"/>
              </a:spcBef>
            </a:pPr>
            <a:r>
              <a:rPr lang="es-ES_tradnl" sz="2300">
                <a:solidFill>
                  <a:srgbClr val="000099"/>
                </a:solidFill>
                <a:latin typeface="Arial" charset="0"/>
                <a:cs typeface="Times New Roman" charset="0"/>
              </a:rPr>
              <a:t>	CESSA			    	    8.9	millones USD</a:t>
            </a:r>
          </a:p>
          <a:p>
            <a:pPr marL="387350" indent="-200025" algn="just">
              <a:lnSpc>
                <a:spcPct val="70000"/>
              </a:lnSpc>
              <a:spcBef>
                <a:spcPct val="20000"/>
              </a:spcBef>
            </a:pPr>
            <a:r>
              <a:rPr lang="es-ES_tradnl" sz="2300">
                <a:solidFill>
                  <a:srgbClr val="000099"/>
                </a:solidFill>
                <a:latin typeface="Arial" charset="0"/>
                <a:cs typeface="Times New Roman" charset="0"/>
              </a:rPr>
              <a:t>	SEPSA		  	    	    6.2	millones USD</a:t>
            </a:r>
          </a:p>
          <a:p>
            <a:pPr marL="387350" indent="-200025" algn="just">
              <a:lnSpc>
                <a:spcPct val="70000"/>
              </a:lnSpc>
              <a:spcBef>
                <a:spcPct val="20000"/>
              </a:spcBef>
            </a:pPr>
            <a:r>
              <a:rPr lang="es-ES_tradnl" sz="2300">
                <a:solidFill>
                  <a:srgbClr val="000099"/>
                </a:solidFill>
                <a:latin typeface="Arial" charset="0"/>
                <a:cs typeface="Times New Roman" charset="0"/>
              </a:rPr>
              <a:t>	SETAR 				    8.2	millones USD</a:t>
            </a:r>
          </a:p>
          <a:p>
            <a:pPr marL="387350" indent="-200025" algn="just">
              <a:lnSpc>
                <a:spcPct val="90000"/>
              </a:lnSpc>
              <a:spcBef>
                <a:spcPct val="20000"/>
              </a:spcBef>
            </a:pPr>
            <a:r>
              <a:rPr lang="es-ES_tradnl" sz="2300">
                <a:solidFill>
                  <a:srgbClr val="000099"/>
                </a:solidFill>
                <a:latin typeface="Arial" charset="0"/>
                <a:cs typeface="Times New Roman" charset="0"/>
              </a:rPr>
              <a:t> </a:t>
            </a:r>
          </a:p>
          <a:p>
            <a:pPr marL="387350" indent="-200025" algn="just">
              <a:lnSpc>
                <a:spcPct val="80000"/>
              </a:lnSpc>
              <a:spcBef>
                <a:spcPct val="20000"/>
              </a:spcBef>
            </a:pPr>
            <a:r>
              <a:rPr lang="es-ES_tradnl" sz="2300">
                <a:solidFill>
                  <a:srgbClr val="000099"/>
                </a:solidFill>
                <a:latin typeface="Arial" charset="0"/>
                <a:cs typeface="Times New Roman" charset="0"/>
              </a:rPr>
              <a:t>						</a:t>
            </a:r>
            <a:r>
              <a:rPr lang="es-ES_tradnl" sz="2300" b="1" u="sng">
                <a:solidFill>
                  <a:srgbClr val="0000FF"/>
                </a:solidFill>
                <a:latin typeface="Arial" charset="0"/>
                <a:cs typeface="Times New Roman" charset="0"/>
              </a:rPr>
              <a:t>1996	  2002	diferencia  (%)</a:t>
            </a:r>
            <a:endParaRPr lang="es-ES_tradnl" sz="2300" b="1">
              <a:solidFill>
                <a:srgbClr val="0000FF"/>
              </a:solidFill>
              <a:latin typeface="Arial" charset="0"/>
              <a:cs typeface="Times New Roman" charset="0"/>
            </a:endParaRPr>
          </a:p>
          <a:p>
            <a:pPr marL="387350" indent="-200025" algn="just">
              <a:lnSpc>
                <a:spcPct val="80000"/>
              </a:lnSpc>
              <a:spcBef>
                <a:spcPct val="20000"/>
              </a:spcBef>
            </a:pPr>
            <a:r>
              <a:rPr lang="es-ES_tradnl" sz="2300">
                <a:solidFill>
                  <a:srgbClr val="000099"/>
                </a:solidFill>
                <a:latin typeface="Arial" charset="0"/>
                <a:cs typeface="Times New Roman" charset="0"/>
              </a:rPr>
              <a:t>Demanda de Energía (GWh)   	2190	  2845	     655      30%</a:t>
            </a:r>
          </a:p>
          <a:p>
            <a:pPr marL="387350" indent="-200025" algn="just">
              <a:lnSpc>
                <a:spcPct val="80000"/>
              </a:lnSpc>
              <a:spcBef>
                <a:spcPct val="20000"/>
              </a:spcBef>
            </a:pPr>
            <a:r>
              <a:rPr lang="es-ES_tradnl" sz="2300">
                <a:solidFill>
                  <a:srgbClr val="000099"/>
                </a:solidFill>
                <a:latin typeface="Arial" charset="0"/>
                <a:cs typeface="Times New Roman" charset="0"/>
              </a:rPr>
              <a:t>No. Consumidores (miles)		  701	    966	     265      38%</a:t>
            </a:r>
          </a:p>
          <a:p>
            <a:pPr marL="387350" indent="-200025" algn="just">
              <a:lnSpc>
                <a:spcPct val="80000"/>
              </a:lnSpc>
              <a:spcBef>
                <a:spcPct val="20000"/>
              </a:spcBef>
            </a:pPr>
            <a:endParaRPr lang="es-ES" sz="3500">
              <a:solidFill>
                <a:srgbClr val="000099"/>
              </a:solidFill>
            </a:endParaRPr>
          </a:p>
        </p:txBody>
      </p:sp>
      <p:sp>
        <p:nvSpPr>
          <p:cNvPr id="160777" name="Text Box 9"/>
          <p:cNvSpPr txBox="1">
            <a:spLocks noChangeArrowheads="1"/>
          </p:cNvSpPr>
          <p:nvPr/>
        </p:nvSpPr>
        <p:spPr bwMode="auto">
          <a:xfrm>
            <a:off x="250825" y="138113"/>
            <a:ext cx="7804150" cy="11906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BO" sz="3600" b="1">
                <a:solidFill>
                  <a:srgbClr val="000099"/>
                </a:solidFill>
              </a:rPr>
              <a:t>Asegurar el Suministro de Electricidad</a:t>
            </a:r>
          </a:p>
          <a:p>
            <a:pPr eaLnBrk="1" hangingPunct="1"/>
            <a:r>
              <a:rPr lang="es-BO" sz="3600" b="1">
                <a:solidFill>
                  <a:srgbClr val="000099"/>
                </a:solidFill>
              </a:rPr>
              <a:t>y su Expansión- </a:t>
            </a:r>
            <a:r>
              <a:rPr lang="es-BO" b="1">
                <a:solidFill>
                  <a:srgbClr val="000099"/>
                </a:solidFill>
              </a:rPr>
              <a:t>Resultados 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362200"/>
            <a:ext cx="7620000" cy="1828800"/>
          </a:xfrm>
        </p:spPr>
        <p:txBody>
          <a:bodyPr/>
          <a:lstStyle/>
          <a:p>
            <a:r>
              <a:rPr lang="es-ES_tradnl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Aplicación de Tarifas y Precios “Justos”</a:t>
            </a:r>
            <a:endParaRPr lang="es-ES" sz="6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Text Box 4"/>
          <p:cNvSpPr txBox="1">
            <a:spLocks noChangeArrowheads="1"/>
          </p:cNvSpPr>
          <p:nvPr/>
        </p:nvSpPr>
        <p:spPr bwMode="auto">
          <a:xfrm>
            <a:off x="4716463" y="1412875"/>
            <a:ext cx="3249612" cy="19018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s-BO" sz="2200" b="1">
                <a:solidFill>
                  <a:srgbClr val="000099"/>
                </a:solidFill>
              </a:rPr>
              <a:t>Aprobando precios de nodo</a:t>
            </a:r>
          </a:p>
          <a:p>
            <a:pPr algn="just" eaLnBrk="1" hangingPunct="1">
              <a:lnSpc>
                <a:spcPct val="90000"/>
              </a:lnSpc>
            </a:pPr>
            <a:r>
              <a:rPr lang="es-BO" sz="2200" b="1">
                <a:solidFill>
                  <a:srgbClr val="000099"/>
                </a:solidFill>
              </a:rPr>
              <a:t>Aprobando tarifas de distribución</a:t>
            </a:r>
          </a:p>
          <a:p>
            <a:pPr algn="just" eaLnBrk="1" hangingPunct="1">
              <a:lnSpc>
                <a:spcPct val="90000"/>
              </a:lnSpc>
            </a:pPr>
            <a:r>
              <a:rPr lang="es-BO" sz="2200" b="1">
                <a:solidFill>
                  <a:srgbClr val="000099"/>
                </a:solidFill>
              </a:rPr>
              <a:t>Verificando la correcta aplicación de tarifas</a:t>
            </a:r>
            <a:endParaRPr lang="es-BO" sz="2200">
              <a:solidFill>
                <a:srgbClr val="000099"/>
              </a:solidFill>
            </a:endParaRPr>
          </a:p>
        </p:txBody>
      </p:sp>
      <p:sp>
        <p:nvSpPr>
          <p:cNvPr id="153605" name="Text Box 5"/>
          <p:cNvSpPr txBox="1">
            <a:spLocks noChangeArrowheads="1"/>
          </p:cNvSpPr>
          <p:nvPr/>
        </p:nvSpPr>
        <p:spPr bwMode="auto">
          <a:xfrm>
            <a:off x="609600" y="2776538"/>
            <a:ext cx="81724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82550" indent="-82550" algn="just" eaLnBrk="1" hangingPunct="1"/>
            <a:r>
              <a:rPr lang="es-BO" sz="2000" b="1">
                <a:solidFill>
                  <a:srgbClr val="000099"/>
                </a:solidFill>
                <a:latin typeface="Arial" charset="0"/>
              </a:rPr>
              <a:t>	</a:t>
            </a:r>
          </a:p>
        </p:txBody>
      </p:sp>
      <p:sp>
        <p:nvSpPr>
          <p:cNvPr id="153607" name="Text Box 7"/>
          <p:cNvSpPr txBox="1">
            <a:spLocks noChangeArrowheads="1"/>
          </p:cNvSpPr>
          <p:nvPr/>
        </p:nvSpPr>
        <p:spPr bwMode="auto">
          <a:xfrm>
            <a:off x="3276600" y="5341938"/>
            <a:ext cx="2447925" cy="39370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187325" indent="-187325" algn="just" eaLnBrk="1" hangingPunct="1">
              <a:lnSpc>
                <a:spcPct val="90000"/>
              </a:lnSpc>
            </a:pPr>
            <a:r>
              <a:rPr lang="es-BO" sz="2200" b="1" u="sng">
                <a:solidFill>
                  <a:srgbClr val="000099"/>
                </a:solidFill>
              </a:rPr>
              <a:t>Instrumentos</a:t>
            </a:r>
          </a:p>
        </p:txBody>
      </p:sp>
      <p:sp>
        <p:nvSpPr>
          <p:cNvPr id="153611" name="Text Box 11"/>
          <p:cNvSpPr txBox="1">
            <a:spLocks noChangeArrowheads="1"/>
          </p:cNvSpPr>
          <p:nvPr/>
        </p:nvSpPr>
        <p:spPr bwMode="auto">
          <a:xfrm>
            <a:off x="590550" y="5829300"/>
            <a:ext cx="8153400" cy="695325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187325" indent="-187325" algn="just" eaLnBrk="1" hangingPunct="1">
              <a:lnSpc>
                <a:spcPct val="90000"/>
              </a:lnSpc>
            </a:pPr>
            <a:r>
              <a:rPr lang="es-BO" sz="2200" b="1">
                <a:solidFill>
                  <a:srgbClr val="000099"/>
                </a:solidFill>
              </a:rPr>
              <a:t>Reglamento de Operación del Mercado Eléctrico</a:t>
            </a:r>
          </a:p>
          <a:p>
            <a:pPr marL="187325" indent="-187325" algn="just" eaLnBrk="1" hangingPunct="1">
              <a:lnSpc>
                <a:spcPct val="90000"/>
              </a:lnSpc>
            </a:pPr>
            <a:r>
              <a:rPr lang="es-BO" sz="2200" b="1">
                <a:solidFill>
                  <a:srgbClr val="000099"/>
                </a:solidFill>
              </a:rPr>
              <a:t>Reglamento de Precios y Tarifas</a:t>
            </a:r>
          </a:p>
        </p:txBody>
      </p:sp>
      <p:sp>
        <p:nvSpPr>
          <p:cNvPr id="153616" name="Text Box 16"/>
          <p:cNvSpPr txBox="1">
            <a:spLocks noChangeArrowheads="1"/>
          </p:cNvSpPr>
          <p:nvPr/>
        </p:nvSpPr>
        <p:spPr bwMode="auto">
          <a:xfrm>
            <a:off x="250825" y="179388"/>
            <a:ext cx="7969250" cy="5857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BO" sz="3600" b="1">
                <a:solidFill>
                  <a:srgbClr val="000099"/>
                </a:solidFill>
              </a:rPr>
              <a:t>Aplicación de Tarifas y Precios “justos”</a:t>
            </a:r>
          </a:p>
        </p:txBody>
      </p:sp>
      <p:sp>
        <p:nvSpPr>
          <p:cNvPr id="153620" name="Line 20"/>
          <p:cNvSpPr>
            <a:spLocks noChangeShapeType="1"/>
          </p:cNvSpPr>
          <p:nvPr/>
        </p:nvSpPr>
        <p:spPr bwMode="auto">
          <a:xfrm>
            <a:off x="1358900" y="1081088"/>
            <a:ext cx="0" cy="1655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21" name="Line 21"/>
          <p:cNvSpPr>
            <a:spLocks noChangeShapeType="1"/>
          </p:cNvSpPr>
          <p:nvPr/>
        </p:nvSpPr>
        <p:spPr bwMode="auto">
          <a:xfrm>
            <a:off x="1358900" y="2736850"/>
            <a:ext cx="18145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22" name="Line 22"/>
          <p:cNvSpPr>
            <a:spLocks noChangeShapeType="1"/>
          </p:cNvSpPr>
          <p:nvPr/>
        </p:nvSpPr>
        <p:spPr bwMode="auto">
          <a:xfrm flipV="1">
            <a:off x="1358900" y="1350963"/>
            <a:ext cx="1774825" cy="1077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23" name="Line 23"/>
          <p:cNvSpPr>
            <a:spLocks noChangeShapeType="1"/>
          </p:cNvSpPr>
          <p:nvPr/>
        </p:nvSpPr>
        <p:spPr bwMode="auto">
          <a:xfrm>
            <a:off x="1358900" y="1235075"/>
            <a:ext cx="1577975" cy="1309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24" name="Line 24"/>
          <p:cNvSpPr>
            <a:spLocks noChangeShapeType="1"/>
          </p:cNvSpPr>
          <p:nvPr/>
        </p:nvSpPr>
        <p:spPr bwMode="auto">
          <a:xfrm>
            <a:off x="2212975" y="1928813"/>
            <a:ext cx="0" cy="808037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25" name="Line 25"/>
          <p:cNvSpPr>
            <a:spLocks noChangeShapeType="1"/>
          </p:cNvSpPr>
          <p:nvPr/>
        </p:nvSpPr>
        <p:spPr bwMode="auto">
          <a:xfrm flipH="1">
            <a:off x="1358900" y="1928813"/>
            <a:ext cx="866775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26" name="Text Box 26"/>
          <p:cNvSpPr txBox="1">
            <a:spLocks noChangeArrowheads="1"/>
          </p:cNvSpPr>
          <p:nvPr/>
        </p:nvSpPr>
        <p:spPr bwMode="auto">
          <a:xfrm>
            <a:off x="2120900" y="2724150"/>
            <a:ext cx="450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Q</a:t>
            </a:r>
            <a:r>
              <a:rPr lang="es-MX" sz="2000" baseline="-25000"/>
              <a:t>0</a:t>
            </a:r>
            <a:endParaRPr lang="es-ES" sz="2000"/>
          </a:p>
        </p:txBody>
      </p:sp>
      <p:sp>
        <p:nvSpPr>
          <p:cNvPr id="153627" name="Text Box 27"/>
          <p:cNvSpPr txBox="1">
            <a:spLocks noChangeArrowheads="1"/>
          </p:cNvSpPr>
          <p:nvPr/>
        </p:nvSpPr>
        <p:spPr bwMode="auto">
          <a:xfrm>
            <a:off x="2905125" y="2352675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D</a:t>
            </a:r>
            <a:endParaRPr lang="es-ES" sz="2000"/>
          </a:p>
        </p:txBody>
      </p:sp>
      <p:sp>
        <p:nvSpPr>
          <p:cNvPr id="153628" name="Text Box 28"/>
          <p:cNvSpPr txBox="1">
            <a:spLocks noChangeArrowheads="1"/>
          </p:cNvSpPr>
          <p:nvPr/>
        </p:nvSpPr>
        <p:spPr bwMode="auto">
          <a:xfrm>
            <a:off x="3090863" y="1312863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O</a:t>
            </a:r>
            <a:endParaRPr lang="es-ES" sz="2000"/>
          </a:p>
        </p:txBody>
      </p:sp>
      <p:sp>
        <p:nvSpPr>
          <p:cNvPr id="153629" name="Text Box 29"/>
          <p:cNvSpPr txBox="1">
            <a:spLocks noChangeArrowheads="1"/>
          </p:cNvSpPr>
          <p:nvPr/>
        </p:nvSpPr>
        <p:spPr bwMode="auto">
          <a:xfrm>
            <a:off x="900113" y="1697038"/>
            <a:ext cx="211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000"/>
              <a:t>P</a:t>
            </a:r>
            <a:endParaRPr lang="es-ES" sz="2000"/>
          </a:p>
        </p:txBody>
      </p:sp>
      <p:sp>
        <p:nvSpPr>
          <p:cNvPr id="153630" name="Text Box 30"/>
          <p:cNvSpPr txBox="1">
            <a:spLocks noChangeArrowheads="1"/>
          </p:cNvSpPr>
          <p:nvPr/>
        </p:nvSpPr>
        <p:spPr bwMode="auto">
          <a:xfrm>
            <a:off x="971550" y="9810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400"/>
              <a:t>p</a:t>
            </a:r>
            <a:endParaRPr lang="es-ES" sz="2400"/>
          </a:p>
        </p:txBody>
      </p:sp>
      <p:sp>
        <p:nvSpPr>
          <p:cNvPr id="153631" name="Text Box 31"/>
          <p:cNvSpPr txBox="1">
            <a:spLocks noChangeArrowheads="1"/>
          </p:cNvSpPr>
          <p:nvPr/>
        </p:nvSpPr>
        <p:spPr bwMode="auto">
          <a:xfrm>
            <a:off x="2978150" y="2738438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400"/>
              <a:t>Q</a:t>
            </a:r>
            <a:endParaRPr lang="es-ES" sz="2400"/>
          </a:p>
        </p:txBody>
      </p:sp>
      <p:sp>
        <p:nvSpPr>
          <p:cNvPr id="153632" name="AutoShape 32"/>
          <p:cNvSpPr>
            <a:spLocks noChangeArrowheads="1"/>
          </p:cNvSpPr>
          <p:nvPr/>
        </p:nvSpPr>
        <p:spPr bwMode="auto">
          <a:xfrm>
            <a:off x="2124075" y="1916113"/>
            <a:ext cx="76200" cy="71437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3663" name="Line 63"/>
          <p:cNvSpPr>
            <a:spLocks noChangeShapeType="1"/>
          </p:cNvSpPr>
          <p:nvPr/>
        </p:nvSpPr>
        <p:spPr bwMode="auto">
          <a:xfrm>
            <a:off x="1366838" y="2897188"/>
            <a:ext cx="0" cy="203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64" name="Line 64"/>
          <p:cNvSpPr>
            <a:spLocks noChangeShapeType="1"/>
          </p:cNvSpPr>
          <p:nvPr/>
        </p:nvSpPr>
        <p:spPr bwMode="auto">
          <a:xfrm>
            <a:off x="1366838" y="4919663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65" name="Line 65"/>
          <p:cNvSpPr>
            <a:spLocks noChangeShapeType="1"/>
          </p:cNvSpPr>
          <p:nvPr/>
        </p:nvSpPr>
        <p:spPr bwMode="auto">
          <a:xfrm>
            <a:off x="1366838" y="3171825"/>
            <a:ext cx="1709737" cy="1606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66" name="Line 66"/>
          <p:cNvSpPr>
            <a:spLocks noChangeShapeType="1"/>
          </p:cNvSpPr>
          <p:nvPr/>
        </p:nvSpPr>
        <p:spPr bwMode="auto">
          <a:xfrm>
            <a:off x="1366838" y="3171825"/>
            <a:ext cx="874712" cy="1747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67" name="Line 67"/>
          <p:cNvSpPr>
            <a:spLocks noChangeShapeType="1"/>
          </p:cNvSpPr>
          <p:nvPr/>
        </p:nvSpPr>
        <p:spPr bwMode="auto">
          <a:xfrm>
            <a:off x="2003425" y="4494213"/>
            <a:ext cx="0" cy="42545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68" name="Line 68"/>
          <p:cNvSpPr>
            <a:spLocks noChangeShapeType="1"/>
          </p:cNvSpPr>
          <p:nvPr/>
        </p:nvSpPr>
        <p:spPr bwMode="auto">
          <a:xfrm flipV="1">
            <a:off x="2003425" y="3786188"/>
            <a:ext cx="0" cy="660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69" name="Line 69"/>
          <p:cNvSpPr>
            <a:spLocks noChangeShapeType="1"/>
          </p:cNvSpPr>
          <p:nvPr/>
        </p:nvSpPr>
        <p:spPr bwMode="auto">
          <a:xfrm flipH="1">
            <a:off x="1366838" y="3786188"/>
            <a:ext cx="636587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70" name="Line 70"/>
          <p:cNvSpPr>
            <a:spLocks noChangeShapeType="1"/>
          </p:cNvSpPr>
          <p:nvPr/>
        </p:nvSpPr>
        <p:spPr bwMode="auto">
          <a:xfrm flipH="1">
            <a:off x="1366838" y="4164013"/>
            <a:ext cx="1033462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71" name="Text Box 71"/>
          <p:cNvSpPr txBox="1">
            <a:spLocks noChangeArrowheads="1"/>
          </p:cNvSpPr>
          <p:nvPr/>
        </p:nvSpPr>
        <p:spPr bwMode="auto">
          <a:xfrm>
            <a:off x="1476375" y="4910138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000"/>
              <a:t>Qm</a:t>
            </a:r>
            <a:endParaRPr lang="es-ES" sz="2000"/>
          </a:p>
        </p:txBody>
      </p:sp>
      <p:sp>
        <p:nvSpPr>
          <p:cNvPr id="153672" name="Text Box 72"/>
          <p:cNvSpPr txBox="1">
            <a:spLocks noChangeArrowheads="1"/>
          </p:cNvSpPr>
          <p:nvPr/>
        </p:nvSpPr>
        <p:spPr bwMode="auto">
          <a:xfrm>
            <a:off x="2320925" y="4918075"/>
            <a:ext cx="811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000"/>
              <a:t>Q</a:t>
            </a:r>
            <a:r>
              <a:rPr lang="es-MX" sz="2000" baseline="-25000"/>
              <a:t>R</a:t>
            </a:r>
            <a:endParaRPr lang="es-ES" sz="2000"/>
          </a:p>
        </p:txBody>
      </p:sp>
      <p:sp>
        <p:nvSpPr>
          <p:cNvPr id="153673" name="Text Box 73"/>
          <p:cNvSpPr txBox="1">
            <a:spLocks noChangeArrowheads="1"/>
          </p:cNvSpPr>
          <p:nvPr/>
        </p:nvSpPr>
        <p:spPr bwMode="auto">
          <a:xfrm>
            <a:off x="3276600" y="4365625"/>
            <a:ext cx="706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CMg</a:t>
            </a:r>
            <a:endParaRPr lang="es-ES" sz="2000"/>
          </a:p>
        </p:txBody>
      </p:sp>
      <p:sp>
        <p:nvSpPr>
          <p:cNvPr id="153674" name="Text Box 74"/>
          <p:cNvSpPr txBox="1">
            <a:spLocks noChangeArrowheads="1"/>
          </p:cNvSpPr>
          <p:nvPr/>
        </p:nvSpPr>
        <p:spPr bwMode="auto">
          <a:xfrm>
            <a:off x="2987675" y="4581525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D</a:t>
            </a:r>
            <a:endParaRPr lang="es-ES" sz="2000"/>
          </a:p>
        </p:txBody>
      </p:sp>
      <p:sp>
        <p:nvSpPr>
          <p:cNvPr id="153675" name="Text Box 75"/>
          <p:cNvSpPr txBox="1">
            <a:spLocks noChangeArrowheads="1"/>
          </p:cNvSpPr>
          <p:nvPr/>
        </p:nvSpPr>
        <p:spPr bwMode="auto">
          <a:xfrm>
            <a:off x="971550" y="2781300"/>
            <a:ext cx="36988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400" b="1"/>
              <a:t>P</a:t>
            </a:r>
            <a:endParaRPr lang="es-ES" sz="2400" b="1"/>
          </a:p>
        </p:txBody>
      </p:sp>
      <p:sp>
        <p:nvSpPr>
          <p:cNvPr id="153676" name="Text Box 76"/>
          <p:cNvSpPr txBox="1">
            <a:spLocks noChangeArrowheads="1"/>
          </p:cNvSpPr>
          <p:nvPr/>
        </p:nvSpPr>
        <p:spPr bwMode="auto">
          <a:xfrm>
            <a:off x="3148013" y="4860925"/>
            <a:ext cx="420687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400" b="1"/>
              <a:t>Q</a:t>
            </a:r>
            <a:endParaRPr lang="es-ES" sz="2400" b="1"/>
          </a:p>
        </p:txBody>
      </p:sp>
      <p:sp>
        <p:nvSpPr>
          <p:cNvPr id="153677" name="Line 77"/>
          <p:cNvSpPr>
            <a:spLocks noChangeShapeType="1"/>
          </p:cNvSpPr>
          <p:nvPr/>
        </p:nvSpPr>
        <p:spPr bwMode="auto">
          <a:xfrm flipH="1">
            <a:off x="2420938" y="4140200"/>
            <a:ext cx="0" cy="847725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78" name="Text Box 78"/>
          <p:cNvSpPr txBox="1">
            <a:spLocks noChangeArrowheads="1"/>
          </p:cNvSpPr>
          <p:nvPr/>
        </p:nvSpPr>
        <p:spPr bwMode="auto">
          <a:xfrm>
            <a:off x="900113" y="3881438"/>
            <a:ext cx="792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400"/>
              <a:t>P</a:t>
            </a:r>
            <a:r>
              <a:rPr lang="es-MX" sz="2400" baseline="-25000"/>
              <a:t>R</a:t>
            </a:r>
            <a:endParaRPr lang="es-ES" sz="2400"/>
          </a:p>
        </p:txBody>
      </p:sp>
      <p:sp>
        <p:nvSpPr>
          <p:cNvPr id="153679" name="Text Box 79"/>
          <p:cNvSpPr txBox="1">
            <a:spLocks noChangeArrowheads="1"/>
          </p:cNvSpPr>
          <p:nvPr/>
        </p:nvSpPr>
        <p:spPr bwMode="auto">
          <a:xfrm>
            <a:off x="900113" y="3500438"/>
            <a:ext cx="57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400"/>
              <a:t>P</a:t>
            </a:r>
            <a:r>
              <a:rPr lang="es-MX" sz="2400" baseline="-25000"/>
              <a:t>m</a:t>
            </a:r>
            <a:endParaRPr lang="es-ES" sz="2400"/>
          </a:p>
        </p:txBody>
      </p:sp>
      <p:sp>
        <p:nvSpPr>
          <p:cNvPr id="153680" name="Freeform 80"/>
          <p:cNvSpPr>
            <a:spLocks/>
          </p:cNvSpPr>
          <p:nvPr/>
        </p:nvSpPr>
        <p:spPr bwMode="auto">
          <a:xfrm>
            <a:off x="1458913" y="3736975"/>
            <a:ext cx="1939925" cy="5032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3" y="227"/>
              </a:cxn>
              <a:cxn ang="0">
                <a:pos x="998" y="408"/>
              </a:cxn>
              <a:cxn ang="0">
                <a:pos x="1905" y="499"/>
              </a:cxn>
              <a:cxn ang="0">
                <a:pos x="2812" y="544"/>
              </a:cxn>
            </a:cxnLst>
            <a:rect l="0" t="0" r="r" b="b"/>
            <a:pathLst>
              <a:path w="2812" h="544">
                <a:moveTo>
                  <a:pt x="0" y="0"/>
                </a:moveTo>
                <a:cubicBezTo>
                  <a:pt x="98" y="79"/>
                  <a:pt x="197" y="159"/>
                  <a:pt x="363" y="227"/>
                </a:cubicBezTo>
                <a:cubicBezTo>
                  <a:pt x="529" y="295"/>
                  <a:pt x="741" y="363"/>
                  <a:pt x="998" y="408"/>
                </a:cubicBezTo>
                <a:cubicBezTo>
                  <a:pt x="1255" y="453"/>
                  <a:pt x="1603" y="476"/>
                  <a:pt x="1905" y="499"/>
                </a:cubicBezTo>
                <a:cubicBezTo>
                  <a:pt x="2207" y="522"/>
                  <a:pt x="2661" y="537"/>
                  <a:pt x="2812" y="54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81" name="Freeform 81"/>
          <p:cNvSpPr>
            <a:spLocks/>
          </p:cNvSpPr>
          <p:nvPr/>
        </p:nvSpPr>
        <p:spPr bwMode="auto">
          <a:xfrm>
            <a:off x="1422400" y="4094163"/>
            <a:ext cx="1825625" cy="4921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3" y="227"/>
              </a:cxn>
              <a:cxn ang="0">
                <a:pos x="998" y="408"/>
              </a:cxn>
              <a:cxn ang="0">
                <a:pos x="1905" y="499"/>
              </a:cxn>
              <a:cxn ang="0">
                <a:pos x="2812" y="544"/>
              </a:cxn>
            </a:cxnLst>
            <a:rect l="0" t="0" r="r" b="b"/>
            <a:pathLst>
              <a:path w="2812" h="544">
                <a:moveTo>
                  <a:pt x="0" y="0"/>
                </a:moveTo>
                <a:cubicBezTo>
                  <a:pt x="98" y="79"/>
                  <a:pt x="197" y="159"/>
                  <a:pt x="363" y="227"/>
                </a:cubicBezTo>
                <a:cubicBezTo>
                  <a:pt x="529" y="295"/>
                  <a:pt x="741" y="363"/>
                  <a:pt x="998" y="408"/>
                </a:cubicBezTo>
                <a:cubicBezTo>
                  <a:pt x="1255" y="453"/>
                  <a:pt x="1603" y="476"/>
                  <a:pt x="1905" y="499"/>
                </a:cubicBezTo>
                <a:cubicBezTo>
                  <a:pt x="2207" y="522"/>
                  <a:pt x="2661" y="537"/>
                  <a:pt x="2812" y="54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82" name="Text Box 82"/>
          <p:cNvSpPr txBox="1">
            <a:spLocks noChangeArrowheads="1"/>
          </p:cNvSpPr>
          <p:nvPr/>
        </p:nvSpPr>
        <p:spPr bwMode="auto">
          <a:xfrm>
            <a:off x="2187575" y="4673600"/>
            <a:ext cx="620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IMg</a:t>
            </a:r>
            <a:endParaRPr lang="es-ES" sz="2000"/>
          </a:p>
        </p:txBody>
      </p:sp>
      <p:sp>
        <p:nvSpPr>
          <p:cNvPr id="153683" name="Line 83"/>
          <p:cNvSpPr>
            <a:spLocks noChangeShapeType="1"/>
          </p:cNvSpPr>
          <p:nvPr/>
        </p:nvSpPr>
        <p:spPr bwMode="auto">
          <a:xfrm flipH="1">
            <a:off x="2833688" y="4565650"/>
            <a:ext cx="11112" cy="333375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84" name="Text Box 84"/>
          <p:cNvSpPr txBox="1">
            <a:spLocks noChangeArrowheads="1"/>
          </p:cNvSpPr>
          <p:nvPr/>
        </p:nvSpPr>
        <p:spPr bwMode="auto">
          <a:xfrm>
            <a:off x="2720975" y="4919663"/>
            <a:ext cx="1203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000"/>
              <a:t>Q</a:t>
            </a:r>
            <a:r>
              <a:rPr lang="es-MX" sz="2000" baseline="-25000"/>
              <a:t>C</a:t>
            </a:r>
            <a:endParaRPr lang="es-ES" sz="2000"/>
          </a:p>
        </p:txBody>
      </p:sp>
      <p:sp>
        <p:nvSpPr>
          <p:cNvPr id="153685" name="Text Box 85"/>
          <p:cNvSpPr txBox="1">
            <a:spLocks noChangeArrowheads="1"/>
          </p:cNvSpPr>
          <p:nvPr/>
        </p:nvSpPr>
        <p:spPr bwMode="auto">
          <a:xfrm>
            <a:off x="920750" y="4267200"/>
            <a:ext cx="771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400"/>
              <a:t>P</a:t>
            </a:r>
            <a:r>
              <a:rPr lang="es-MX" sz="2400" baseline="-25000"/>
              <a:t>C</a:t>
            </a:r>
            <a:endParaRPr lang="es-ES" sz="2400"/>
          </a:p>
        </p:txBody>
      </p:sp>
      <p:sp>
        <p:nvSpPr>
          <p:cNvPr id="153686" name="Line 86"/>
          <p:cNvSpPr>
            <a:spLocks noChangeShapeType="1"/>
          </p:cNvSpPr>
          <p:nvPr/>
        </p:nvSpPr>
        <p:spPr bwMode="auto">
          <a:xfrm flipH="1">
            <a:off x="1370013" y="4552950"/>
            <a:ext cx="1463675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88" name="Freeform 88"/>
          <p:cNvSpPr>
            <a:spLocks/>
          </p:cNvSpPr>
          <p:nvPr/>
        </p:nvSpPr>
        <p:spPr bwMode="auto">
          <a:xfrm>
            <a:off x="1571625" y="3425825"/>
            <a:ext cx="1939925" cy="501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3" y="227"/>
              </a:cxn>
              <a:cxn ang="0">
                <a:pos x="998" y="408"/>
              </a:cxn>
              <a:cxn ang="0">
                <a:pos x="1905" y="499"/>
              </a:cxn>
              <a:cxn ang="0">
                <a:pos x="2812" y="544"/>
              </a:cxn>
            </a:cxnLst>
            <a:rect l="0" t="0" r="r" b="b"/>
            <a:pathLst>
              <a:path w="2812" h="544">
                <a:moveTo>
                  <a:pt x="0" y="0"/>
                </a:moveTo>
                <a:cubicBezTo>
                  <a:pt x="98" y="79"/>
                  <a:pt x="197" y="159"/>
                  <a:pt x="363" y="227"/>
                </a:cubicBezTo>
                <a:cubicBezTo>
                  <a:pt x="529" y="295"/>
                  <a:pt x="741" y="363"/>
                  <a:pt x="998" y="408"/>
                </a:cubicBezTo>
                <a:cubicBezTo>
                  <a:pt x="1255" y="453"/>
                  <a:pt x="1603" y="476"/>
                  <a:pt x="1905" y="499"/>
                </a:cubicBezTo>
                <a:cubicBezTo>
                  <a:pt x="2207" y="522"/>
                  <a:pt x="2661" y="537"/>
                  <a:pt x="2812" y="54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89" name="Text Box 89"/>
          <p:cNvSpPr txBox="1">
            <a:spLocks noChangeArrowheads="1"/>
          </p:cNvSpPr>
          <p:nvPr/>
        </p:nvSpPr>
        <p:spPr bwMode="auto">
          <a:xfrm>
            <a:off x="3262313" y="3573463"/>
            <a:ext cx="776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C’Me</a:t>
            </a:r>
            <a:endParaRPr lang="es-ES" sz="2000"/>
          </a:p>
        </p:txBody>
      </p:sp>
      <p:sp>
        <p:nvSpPr>
          <p:cNvPr id="153690" name="Line 90"/>
          <p:cNvSpPr>
            <a:spLocks noChangeShapeType="1"/>
          </p:cNvSpPr>
          <p:nvPr/>
        </p:nvSpPr>
        <p:spPr bwMode="auto">
          <a:xfrm>
            <a:off x="3187700" y="3960813"/>
            <a:ext cx="0" cy="268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91" name="Line 91"/>
          <p:cNvSpPr>
            <a:spLocks noChangeShapeType="1"/>
          </p:cNvSpPr>
          <p:nvPr/>
        </p:nvSpPr>
        <p:spPr bwMode="auto">
          <a:xfrm>
            <a:off x="2811463" y="3916363"/>
            <a:ext cx="0" cy="268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3693" name="AutoShape 93"/>
          <p:cNvSpPr>
            <a:spLocks noChangeArrowheads="1"/>
          </p:cNvSpPr>
          <p:nvPr/>
        </p:nvSpPr>
        <p:spPr bwMode="auto">
          <a:xfrm>
            <a:off x="2384425" y="4127500"/>
            <a:ext cx="76200" cy="71438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53694" name="Text Box 94"/>
          <p:cNvSpPr txBox="1">
            <a:spLocks noChangeArrowheads="1"/>
          </p:cNvSpPr>
          <p:nvPr/>
        </p:nvSpPr>
        <p:spPr bwMode="auto">
          <a:xfrm>
            <a:off x="3419475" y="4076700"/>
            <a:ext cx="69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CMe</a:t>
            </a:r>
            <a:endParaRPr lang="es-E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6" name="Text Box 6"/>
          <p:cNvSpPr txBox="1">
            <a:spLocks noChangeArrowheads="1"/>
          </p:cNvSpPr>
          <p:nvPr/>
        </p:nvSpPr>
        <p:spPr bwMode="auto">
          <a:xfrm>
            <a:off x="250825" y="179388"/>
            <a:ext cx="7969250" cy="9699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BO" sz="3600" b="1">
                <a:solidFill>
                  <a:srgbClr val="000099"/>
                </a:solidFill>
              </a:rPr>
              <a:t>Aplicación de Tarifas y Precios “justos”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BO" b="1">
                <a:solidFill>
                  <a:srgbClr val="000099"/>
                </a:solidFill>
              </a:rPr>
              <a:t>Resultados</a:t>
            </a:r>
          </a:p>
        </p:txBody>
      </p:sp>
      <p:pic>
        <p:nvPicPr>
          <p:cNvPr id="296967" name="Picture 7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1347788"/>
            <a:ext cx="7345362" cy="53213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Text Box 2"/>
          <p:cNvSpPr txBox="1">
            <a:spLocks noChangeArrowheads="1"/>
          </p:cNvSpPr>
          <p:nvPr/>
        </p:nvSpPr>
        <p:spPr bwMode="auto">
          <a:xfrm>
            <a:off x="250825" y="179388"/>
            <a:ext cx="7969250" cy="9699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BO" sz="3600" b="1">
                <a:solidFill>
                  <a:srgbClr val="000099"/>
                </a:solidFill>
              </a:rPr>
              <a:t>Aplicación de Tarifas y Precios “justos”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BO" b="1">
                <a:solidFill>
                  <a:srgbClr val="000099"/>
                </a:solidFill>
              </a:rPr>
              <a:t>Resultados</a:t>
            </a:r>
          </a:p>
        </p:txBody>
      </p:sp>
      <p:pic>
        <p:nvPicPr>
          <p:cNvPr id="299027" name="Picture 19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052513"/>
            <a:ext cx="8893175" cy="5545137"/>
          </a:xfrm>
          <a:noFill/>
          <a:ln/>
        </p:spPr>
      </p:pic>
      <p:sp>
        <p:nvSpPr>
          <p:cNvPr id="299029" name="Line 21"/>
          <p:cNvSpPr>
            <a:spLocks noChangeShapeType="1"/>
          </p:cNvSpPr>
          <p:nvPr/>
        </p:nvSpPr>
        <p:spPr bwMode="auto">
          <a:xfrm flipV="1">
            <a:off x="4500563" y="1773238"/>
            <a:ext cx="0" cy="403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362200"/>
            <a:ext cx="7620000" cy="1828800"/>
          </a:xfrm>
        </p:spPr>
        <p:txBody>
          <a:bodyPr/>
          <a:lstStyle/>
          <a:p>
            <a:r>
              <a:rPr lang="es-ES_tradnl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Mercado en Competencia Perfecta</a:t>
            </a:r>
            <a:endParaRPr lang="es-ES" sz="6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362200"/>
            <a:ext cx="7620000" cy="1828800"/>
          </a:xfrm>
        </p:spPr>
        <p:txBody>
          <a:bodyPr/>
          <a:lstStyle/>
          <a:p>
            <a:r>
              <a:rPr lang="es-ES_tradnl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Control de Calidad de Distribución</a:t>
            </a:r>
            <a:endParaRPr lang="es-ES" sz="6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5" name="Text Box 3"/>
          <p:cNvSpPr txBox="1">
            <a:spLocks noChangeArrowheads="1"/>
          </p:cNvSpPr>
          <p:nvPr/>
        </p:nvSpPr>
        <p:spPr bwMode="auto">
          <a:xfrm>
            <a:off x="323850" y="117475"/>
            <a:ext cx="753745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BO" sz="3600" b="1">
                <a:solidFill>
                  <a:srgbClr val="000099"/>
                </a:solidFill>
              </a:rPr>
              <a:t>Control de la Calidad de Distribución</a:t>
            </a:r>
          </a:p>
        </p:txBody>
      </p:sp>
      <p:sp>
        <p:nvSpPr>
          <p:cNvPr id="161796" name="Text Box 4"/>
          <p:cNvSpPr txBox="1">
            <a:spLocks noChangeArrowheads="1"/>
          </p:cNvSpPr>
          <p:nvPr/>
        </p:nvSpPr>
        <p:spPr bwMode="auto">
          <a:xfrm>
            <a:off x="609600" y="1484313"/>
            <a:ext cx="8153400" cy="2806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2597150" indent="-2597150" algn="just" eaLnBrk="1" hangingPunct="1">
              <a:lnSpc>
                <a:spcPct val="90000"/>
              </a:lnSpc>
            </a:pPr>
            <a:r>
              <a:rPr lang="es-BO" sz="2200" b="1">
                <a:solidFill>
                  <a:srgbClr val="000099"/>
                </a:solidFill>
              </a:rPr>
              <a:t>Producto Técnico:    Referido a niveles de voltaje y desequilibrio de voltajes</a:t>
            </a:r>
          </a:p>
          <a:p>
            <a:pPr marL="2597150" indent="-2597150" algn="just" eaLnBrk="1" hangingPunct="1">
              <a:lnSpc>
                <a:spcPct val="90000"/>
              </a:lnSpc>
            </a:pPr>
            <a:r>
              <a:rPr lang="es-BO" sz="2200" b="1">
                <a:solidFill>
                  <a:srgbClr val="000099"/>
                </a:solidFill>
              </a:rPr>
              <a:t> </a:t>
            </a:r>
          </a:p>
          <a:p>
            <a:pPr marL="2597150" indent="-2597150" algn="just" eaLnBrk="1" hangingPunct="1">
              <a:lnSpc>
                <a:spcPct val="90000"/>
              </a:lnSpc>
            </a:pPr>
            <a:r>
              <a:rPr lang="es-BO" sz="2200" b="1">
                <a:solidFill>
                  <a:srgbClr val="000099"/>
                </a:solidFill>
              </a:rPr>
              <a:t>Servicio Técnico: 	Frecuencia y número de interrupciones</a:t>
            </a:r>
          </a:p>
          <a:p>
            <a:pPr marL="2597150" indent="-2597150" algn="just" eaLnBrk="1" hangingPunct="1">
              <a:lnSpc>
                <a:spcPct val="90000"/>
              </a:lnSpc>
            </a:pPr>
            <a:endParaRPr lang="es-BO" sz="2200" b="1">
              <a:solidFill>
                <a:srgbClr val="000099"/>
              </a:solidFill>
            </a:endParaRPr>
          </a:p>
          <a:p>
            <a:pPr marL="2597150" indent="-2597150" algn="just" eaLnBrk="1" hangingPunct="1">
              <a:lnSpc>
                <a:spcPct val="90000"/>
              </a:lnSpc>
            </a:pPr>
            <a:r>
              <a:rPr lang="es-BO" sz="2200" b="1">
                <a:solidFill>
                  <a:srgbClr val="000099"/>
                </a:solidFill>
              </a:rPr>
              <a:t>Servicio Comercial: Referido a la atención de reclamaciones, solicitudes de servicio y facturación</a:t>
            </a:r>
          </a:p>
          <a:p>
            <a:pPr marL="2597150" indent="-2597150" algn="just" eaLnBrk="1" hangingPunct="1">
              <a:lnSpc>
                <a:spcPct val="90000"/>
              </a:lnSpc>
            </a:pPr>
            <a:endParaRPr lang="es-BO" sz="2200" b="1">
              <a:solidFill>
                <a:srgbClr val="000099"/>
              </a:solidFill>
            </a:endParaRPr>
          </a:p>
          <a:p>
            <a:pPr marL="2597150" indent="-2597150" algn="just" eaLnBrk="1" hangingPunct="1">
              <a:lnSpc>
                <a:spcPct val="90000"/>
              </a:lnSpc>
            </a:pPr>
            <a:r>
              <a:rPr lang="es-BO" sz="2200" b="1">
                <a:solidFill>
                  <a:srgbClr val="000099"/>
                </a:solidFill>
              </a:rPr>
              <a:t>Retraso en la reposición del servicio</a:t>
            </a:r>
            <a:endParaRPr lang="es-BO" sz="2200">
              <a:solidFill>
                <a:srgbClr val="000099"/>
              </a:solidFill>
            </a:endParaRPr>
          </a:p>
        </p:txBody>
      </p:sp>
      <p:sp>
        <p:nvSpPr>
          <p:cNvPr id="161797" name="Text Box 5"/>
          <p:cNvSpPr txBox="1">
            <a:spLocks noChangeArrowheads="1"/>
          </p:cNvSpPr>
          <p:nvPr/>
        </p:nvSpPr>
        <p:spPr bwMode="auto">
          <a:xfrm>
            <a:off x="609600" y="2576513"/>
            <a:ext cx="8172450" cy="4270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82550" indent="-82550" algn="just" eaLnBrk="1" hangingPunct="1"/>
            <a:r>
              <a:rPr lang="es-BO" sz="2200" b="1">
                <a:solidFill>
                  <a:srgbClr val="000099"/>
                </a:solidFill>
              </a:rPr>
              <a:t>	</a:t>
            </a:r>
          </a:p>
        </p:txBody>
      </p:sp>
      <p:sp>
        <p:nvSpPr>
          <p:cNvPr id="161799" name="Text Box 7"/>
          <p:cNvSpPr txBox="1">
            <a:spLocks noChangeArrowheads="1"/>
          </p:cNvSpPr>
          <p:nvPr/>
        </p:nvSpPr>
        <p:spPr bwMode="auto">
          <a:xfrm>
            <a:off x="3276600" y="4852988"/>
            <a:ext cx="2447925" cy="4270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BO" sz="2200" b="1" u="sng">
                <a:solidFill>
                  <a:srgbClr val="000099"/>
                </a:solidFill>
              </a:rPr>
              <a:t>Instrumento</a:t>
            </a:r>
          </a:p>
        </p:txBody>
      </p:sp>
      <p:sp>
        <p:nvSpPr>
          <p:cNvPr id="161800" name="Text Box 8"/>
          <p:cNvSpPr txBox="1">
            <a:spLocks noChangeArrowheads="1"/>
          </p:cNvSpPr>
          <p:nvPr/>
        </p:nvSpPr>
        <p:spPr bwMode="auto">
          <a:xfrm>
            <a:off x="590550" y="5340350"/>
            <a:ext cx="8153400" cy="393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187325" indent="-187325" algn="just" eaLnBrk="1" hangingPunct="1">
              <a:lnSpc>
                <a:spcPct val="90000"/>
              </a:lnSpc>
            </a:pPr>
            <a:r>
              <a:rPr lang="es-BO" sz="2200" b="1">
                <a:solidFill>
                  <a:srgbClr val="000099"/>
                </a:solidFill>
              </a:rPr>
              <a:t>Reglamento de Calidad de Distribución</a:t>
            </a:r>
            <a:endParaRPr lang="es-BO" sz="220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ChangeArrowheads="1"/>
          </p:cNvSpPr>
          <p:nvPr/>
        </p:nvSpPr>
        <p:spPr bwMode="auto">
          <a:xfrm>
            <a:off x="354013" y="1700213"/>
            <a:ext cx="861060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87350" indent="-200025" algn="just">
              <a:lnSpc>
                <a:spcPct val="90000"/>
              </a:lnSpc>
              <a:spcBef>
                <a:spcPct val="20000"/>
              </a:spcBef>
            </a:pPr>
            <a:r>
              <a:rPr lang="es-ES_tradnl" sz="2300" b="1">
                <a:solidFill>
                  <a:srgbClr val="0000FF"/>
                </a:solidFill>
                <a:cs typeface="Times New Roman" charset="0"/>
              </a:rPr>
              <a:t>Puntos de control 	Penalizados</a:t>
            </a:r>
            <a:r>
              <a:rPr lang="es-ES_tradnl" sz="2300">
                <a:solidFill>
                  <a:srgbClr val="CC0000"/>
                </a:solidFill>
                <a:cs typeface="Times New Roman" charset="0"/>
              </a:rPr>
              <a:t>	</a:t>
            </a:r>
          </a:p>
          <a:p>
            <a:pPr marL="387350" indent="-200025" algn="just">
              <a:lnSpc>
                <a:spcPct val="70000"/>
              </a:lnSpc>
              <a:spcBef>
                <a:spcPct val="20000"/>
              </a:spcBef>
            </a:pPr>
            <a:r>
              <a:rPr lang="es-ES_tradnl" sz="2300">
                <a:solidFill>
                  <a:srgbClr val="000099"/>
                </a:solidFill>
                <a:cs typeface="Times New Roman" charset="0"/>
              </a:rPr>
              <a:t>	</a:t>
            </a:r>
          </a:p>
          <a:p>
            <a:pPr marL="387350" indent="-200025" algn="just">
              <a:lnSpc>
                <a:spcPct val="70000"/>
              </a:lnSpc>
              <a:spcBef>
                <a:spcPct val="20000"/>
              </a:spcBef>
            </a:pPr>
            <a:r>
              <a:rPr lang="es-ES_tradnl" sz="2300">
                <a:solidFill>
                  <a:srgbClr val="000099"/>
                </a:solidFill>
                <a:cs typeface="Times New Roman" charset="0"/>
              </a:rPr>
              <a:t>	8.909		    1.821 </a:t>
            </a:r>
          </a:p>
          <a:p>
            <a:pPr marL="387350" indent="-200025" algn="just">
              <a:lnSpc>
                <a:spcPct val="30000"/>
              </a:lnSpc>
              <a:spcBef>
                <a:spcPct val="20000"/>
              </a:spcBef>
            </a:pPr>
            <a:r>
              <a:rPr lang="es-ES_tradnl" sz="2300">
                <a:solidFill>
                  <a:srgbClr val="000099"/>
                </a:solidFill>
                <a:cs typeface="Times New Roman" charset="0"/>
              </a:rPr>
              <a:t>	</a:t>
            </a:r>
          </a:p>
          <a:p>
            <a:pPr marL="387350" indent="-200025" algn="just">
              <a:lnSpc>
                <a:spcPct val="80000"/>
              </a:lnSpc>
              <a:spcBef>
                <a:spcPct val="20000"/>
              </a:spcBef>
            </a:pPr>
            <a:r>
              <a:rPr lang="es-ES_tradnl" sz="2300" b="1">
                <a:solidFill>
                  <a:srgbClr val="0000FF"/>
                </a:solidFill>
                <a:cs typeface="Times New Roman" charset="0"/>
              </a:rPr>
              <a:t>Los Puntos Penalizados son objeto de reducciones en la renumeración de las distribuidoras: 2.010.000 Bs</a:t>
            </a:r>
          </a:p>
          <a:p>
            <a:pPr marL="387350" indent="-200025" algn="just">
              <a:lnSpc>
                <a:spcPct val="80000"/>
              </a:lnSpc>
              <a:spcBef>
                <a:spcPct val="20000"/>
              </a:spcBef>
            </a:pPr>
            <a:endParaRPr lang="es-ES_tradnl" sz="2300" b="1">
              <a:solidFill>
                <a:srgbClr val="0000FF"/>
              </a:solidFill>
              <a:cs typeface="Times New Roman" charset="0"/>
            </a:endParaRPr>
          </a:p>
          <a:p>
            <a:pPr marL="387350" indent="-200025" algn="just">
              <a:lnSpc>
                <a:spcPct val="80000"/>
              </a:lnSpc>
              <a:spcBef>
                <a:spcPct val="20000"/>
              </a:spcBef>
            </a:pPr>
            <a:r>
              <a:rPr lang="es-ES_tradnl" sz="2300">
                <a:solidFill>
                  <a:srgbClr val="CC0000"/>
                </a:solidFill>
                <a:cs typeface="Times New Roman" charset="0"/>
              </a:rPr>
              <a:t>	</a:t>
            </a:r>
            <a:endParaRPr lang="es-ES" sz="2300">
              <a:solidFill>
                <a:srgbClr val="CC0000"/>
              </a:solidFill>
              <a:cs typeface="Times New Roman" charset="0"/>
            </a:endParaRPr>
          </a:p>
        </p:txBody>
      </p:sp>
      <p:sp>
        <p:nvSpPr>
          <p:cNvPr id="162820" name="Text Box 4"/>
          <p:cNvSpPr txBox="1">
            <a:spLocks noChangeArrowheads="1"/>
          </p:cNvSpPr>
          <p:nvPr/>
        </p:nvSpPr>
        <p:spPr bwMode="auto">
          <a:xfrm>
            <a:off x="430213" y="1185863"/>
            <a:ext cx="721836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BO" sz="2400" b="1" u="sng">
                <a:solidFill>
                  <a:srgbClr val="000099"/>
                </a:solidFill>
              </a:rPr>
              <a:t>Control de Calidad del Producto Técnico (desde 1998)</a:t>
            </a:r>
          </a:p>
        </p:txBody>
      </p:sp>
      <p:sp>
        <p:nvSpPr>
          <p:cNvPr id="162821" name="Text Box 5"/>
          <p:cNvSpPr txBox="1">
            <a:spLocks noChangeArrowheads="1"/>
          </p:cNvSpPr>
          <p:nvPr/>
        </p:nvSpPr>
        <p:spPr bwMode="auto">
          <a:xfrm>
            <a:off x="323850" y="3670300"/>
            <a:ext cx="494188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BO" sz="2400" b="1" u="sng">
                <a:solidFill>
                  <a:srgbClr val="000099"/>
                </a:solidFill>
              </a:rPr>
              <a:t>Desequilibrio de Voltajes desde 1998</a:t>
            </a:r>
          </a:p>
        </p:txBody>
      </p:sp>
      <p:sp>
        <p:nvSpPr>
          <p:cNvPr id="162822" name="Rectangle 6"/>
          <p:cNvSpPr>
            <a:spLocks noChangeArrowheads="1"/>
          </p:cNvSpPr>
          <p:nvPr/>
        </p:nvSpPr>
        <p:spPr bwMode="auto">
          <a:xfrm>
            <a:off x="395288" y="4292600"/>
            <a:ext cx="86106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82550" indent="104775" algn="just">
              <a:lnSpc>
                <a:spcPct val="90000"/>
              </a:lnSpc>
              <a:spcBef>
                <a:spcPct val="20000"/>
              </a:spcBef>
            </a:pPr>
            <a:r>
              <a:rPr lang="es-ES_tradnl" sz="2300" b="1">
                <a:solidFill>
                  <a:srgbClr val="0000FF"/>
                </a:solidFill>
                <a:cs typeface="Times New Roman" charset="0"/>
              </a:rPr>
              <a:t>Puntos de control 	Penalizados</a:t>
            </a:r>
            <a:r>
              <a:rPr lang="es-ES_tradnl" sz="2300">
                <a:solidFill>
                  <a:srgbClr val="CC0000"/>
                </a:solidFill>
                <a:cs typeface="Times New Roman" charset="0"/>
              </a:rPr>
              <a:t>	</a:t>
            </a:r>
          </a:p>
          <a:p>
            <a:pPr marL="82550" indent="104775" algn="just">
              <a:lnSpc>
                <a:spcPct val="70000"/>
              </a:lnSpc>
              <a:spcBef>
                <a:spcPct val="20000"/>
              </a:spcBef>
            </a:pPr>
            <a:r>
              <a:rPr lang="es-ES_tradnl" sz="2300">
                <a:solidFill>
                  <a:srgbClr val="000099"/>
                </a:solidFill>
                <a:cs typeface="Times New Roman" charset="0"/>
              </a:rPr>
              <a:t>	</a:t>
            </a:r>
          </a:p>
          <a:p>
            <a:pPr marL="82550" indent="104775" algn="just">
              <a:lnSpc>
                <a:spcPct val="70000"/>
              </a:lnSpc>
              <a:spcBef>
                <a:spcPct val="20000"/>
              </a:spcBef>
            </a:pPr>
            <a:r>
              <a:rPr lang="es-ES_tradnl" sz="2300">
                <a:solidFill>
                  <a:srgbClr val="000099"/>
                </a:solidFill>
                <a:cs typeface="Times New Roman" charset="0"/>
              </a:rPr>
              <a:t>3.094	    		       851</a:t>
            </a:r>
          </a:p>
          <a:p>
            <a:pPr marL="82550" indent="104775" algn="just">
              <a:lnSpc>
                <a:spcPct val="20000"/>
              </a:lnSpc>
              <a:spcBef>
                <a:spcPct val="20000"/>
              </a:spcBef>
            </a:pPr>
            <a:r>
              <a:rPr lang="es-ES_tradnl" sz="2300">
                <a:solidFill>
                  <a:srgbClr val="000099"/>
                </a:solidFill>
                <a:cs typeface="Times New Roman" charset="0"/>
              </a:rPr>
              <a:t>	</a:t>
            </a:r>
          </a:p>
          <a:p>
            <a:pPr marL="82550" indent="104775" algn="just">
              <a:lnSpc>
                <a:spcPct val="80000"/>
              </a:lnSpc>
              <a:spcBef>
                <a:spcPct val="20000"/>
              </a:spcBef>
            </a:pPr>
            <a:r>
              <a:rPr lang="es-ES_tradnl" sz="2300" b="1">
                <a:solidFill>
                  <a:srgbClr val="0000FF"/>
                </a:solidFill>
                <a:cs typeface="Times New Roman" charset="0"/>
              </a:rPr>
              <a:t>Los Puntos Penalizados son objeto de reducciones en la renumeración de las distribuidoras: 668.000 Bs</a:t>
            </a:r>
          </a:p>
          <a:p>
            <a:pPr marL="82550" indent="104775" algn="just">
              <a:lnSpc>
                <a:spcPct val="80000"/>
              </a:lnSpc>
              <a:spcBef>
                <a:spcPct val="20000"/>
              </a:spcBef>
            </a:pPr>
            <a:endParaRPr lang="es-ES_tradnl" sz="2300" b="1">
              <a:solidFill>
                <a:srgbClr val="0000FF"/>
              </a:solidFill>
              <a:cs typeface="Times New Roman" charset="0"/>
            </a:endParaRPr>
          </a:p>
          <a:p>
            <a:pPr marL="82550" indent="104775" algn="just">
              <a:lnSpc>
                <a:spcPct val="80000"/>
              </a:lnSpc>
              <a:spcBef>
                <a:spcPct val="20000"/>
              </a:spcBef>
            </a:pPr>
            <a:r>
              <a:rPr lang="es-ES_tradnl" sz="2300" b="1">
                <a:solidFill>
                  <a:srgbClr val="0000FF"/>
                </a:solidFill>
                <a:cs typeface="Times New Roman" charset="0"/>
              </a:rPr>
              <a:t>Sanciones por incumplimientos: 900.133 Bs</a:t>
            </a:r>
          </a:p>
          <a:p>
            <a:pPr marL="82550" indent="104775" algn="just">
              <a:lnSpc>
                <a:spcPct val="80000"/>
              </a:lnSpc>
              <a:spcBef>
                <a:spcPct val="20000"/>
              </a:spcBef>
            </a:pPr>
            <a:r>
              <a:rPr lang="es-ES_tradnl" sz="2300">
                <a:solidFill>
                  <a:srgbClr val="CC0000"/>
                </a:solidFill>
                <a:cs typeface="Times New Roman" charset="0"/>
              </a:rPr>
              <a:t>	</a:t>
            </a:r>
            <a:endParaRPr lang="es-ES" sz="2300">
              <a:solidFill>
                <a:srgbClr val="CC0000"/>
              </a:solidFill>
              <a:cs typeface="Times New Roman" charset="0"/>
            </a:endParaRPr>
          </a:p>
        </p:txBody>
      </p:sp>
      <p:sp>
        <p:nvSpPr>
          <p:cNvPr id="162823" name="Text Box 7"/>
          <p:cNvSpPr txBox="1">
            <a:spLocks noChangeArrowheads="1"/>
          </p:cNvSpPr>
          <p:nvPr/>
        </p:nvSpPr>
        <p:spPr bwMode="auto">
          <a:xfrm>
            <a:off x="323850" y="117475"/>
            <a:ext cx="7537450" cy="10683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BO" sz="3600" b="1">
                <a:solidFill>
                  <a:srgbClr val="000099"/>
                </a:solidFill>
              </a:rPr>
              <a:t>Control de la Calidad de Distribución</a:t>
            </a:r>
          </a:p>
          <a:p>
            <a:pPr eaLnBrk="1" hangingPunct="1"/>
            <a:r>
              <a:rPr lang="es-BO" b="1">
                <a:solidFill>
                  <a:srgbClr val="000099"/>
                </a:solidFill>
              </a:rPr>
              <a:t>Resultados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362200"/>
            <a:ext cx="7620000" cy="1828800"/>
          </a:xfrm>
        </p:spPr>
        <p:txBody>
          <a:bodyPr/>
          <a:lstStyle/>
          <a:p>
            <a:r>
              <a:rPr lang="es-ES_tradnl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Regular la Relación Consumidor-Empresa</a:t>
            </a:r>
            <a:endParaRPr lang="es-ES" sz="6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323850" y="165100"/>
            <a:ext cx="7308850" cy="1079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BO" sz="3600" b="1">
                <a:solidFill>
                  <a:srgbClr val="000099"/>
                </a:solidFill>
              </a:rPr>
              <a:t>Regular la Relación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BO" sz="3600" b="1">
                <a:solidFill>
                  <a:srgbClr val="000099"/>
                </a:solidFill>
              </a:rPr>
              <a:t>Consumidor-Empresa Distribuidora</a:t>
            </a:r>
          </a:p>
        </p:txBody>
      </p:sp>
      <p:sp>
        <p:nvSpPr>
          <p:cNvPr id="166916" name="Text Box 4"/>
          <p:cNvSpPr txBox="1">
            <a:spLocks noChangeArrowheads="1"/>
          </p:cNvSpPr>
          <p:nvPr/>
        </p:nvSpPr>
        <p:spPr bwMode="auto">
          <a:xfrm>
            <a:off x="609600" y="1628775"/>
            <a:ext cx="8153400" cy="3108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539750" indent="-352425" algn="just" eaLnBrk="1" hangingPunct="1">
              <a:lnSpc>
                <a:spcPct val="90000"/>
              </a:lnSpc>
            </a:pPr>
            <a:r>
              <a:rPr lang="es-BO" sz="2200" b="1">
                <a:solidFill>
                  <a:srgbClr val="000099"/>
                </a:solidFill>
              </a:rPr>
              <a:t>Desde que se solicita el servicio:</a:t>
            </a:r>
          </a:p>
          <a:p>
            <a:pPr marL="539750" indent="-3524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Requisitos técnicos y personales para acceder al servicio</a:t>
            </a:r>
          </a:p>
          <a:p>
            <a:pPr marL="539750" indent="-3524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Contenido mínimo de contratos de suministro</a:t>
            </a:r>
          </a:p>
          <a:p>
            <a:pPr marL="539750" indent="-3524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Medición, Facturación y Pago del servicio </a:t>
            </a:r>
          </a:p>
          <a:p>
            <a:pPr marL="539750" indent="-3524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Contenido mínimo de las facturas</a:t>
            </a:r>
          </a:p>
          <a:p>
            <a:pPr marL="539750" indent="-3524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Importes cobrados en exceso o en defecto</a:t>
            </a:r>
          </a:p>
          <a:p>
            <a:pPr marL="539750" indent="-3524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Cortes del servicio</a:t>
            </a:r>
          </a:p>
          <a:p>
            <a:pPr marL="539750" indent="-3524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Responsabilidad ante daños en artefactos eléctricos e instalaciones</a:t>
            </a:r>
          </a:p>
          <a:p>
            <a:pPr marL="539750" indent="-352425" algn="just" eaLnBrk="1" hangingPunct="1">
              <a:lnSpc>
                <a:spcPct val="90000"/>
              </a:lnSpc>
              <a:buFontTx/>
              <a:buChar char="•"/>
            </a:pPr>
            <a:r>
              <a:rPr lang="es-BO" sz="2200" b="1">
                <a:solidFill>
                  <a:srgbClr val="000099"/>
                </a:solidFill>
              </a:rPr>
              <a:t>Atención al público y consumidores</a:t>
            </a:r>
          </a:p>
        </p:txBody>
      </p:sp>
      <p:sp>
        <p:nvSpPr>
          <p:cNvPr id="166917" name="Text Box 5"/>
          <p:cNvSpPr txBox="1">
            <a:spLocks noChangeArrowheads="1"/>
          </p:cNvSpPr>
          <p:nvPr/>
        </p:nvSpPr>
        <p:spPr bwMode="auto">
          <a:xfrm>
            <a:off x="609600" y="2416175"/>
            <a:ext cx="8172450" cy="4270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82550" indent="-82550" algn="just" eaLnBrk="1" hangingPunct="1"/>
            <a:r>
              <a:rPr lang="es-BO" sz="2200" b="1">
                <a:solidFill>
                  <a:srgbClr val="000099"/>
                </a:solidFill>
              </a:rPr>
              <a:t>	</a:t>
            </a:r>
          </a:p>
        </p:txBody>
      </p:sp>
      <p:sp>
        <p:nvSpPr>
          <p:cNvPr id="166919" name="Text Box 7"/>
          <p:cNvSpPr txBox="1">
            <a:spLocks noChangeArrowheads="1"/>
          </p:cNvSpPr>
          <p:nvPr/>
        </p:nvSpPr>
        <p:spPr bwMode="auto">
          <a:xfrm>
            <a:off x="3276600" y="5284788"/>
            <a:ext cx="2447925" cy="4270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/>
            <a:r>
              <a:rPr lang="es-BO" sz="2200" b="1" u="sng">
                <a:solidFill>
                  <a:srgbClr val="000099"/>
                </a:solidFill>
              </a:rPr>
              <a:t>Instrumento</a:t>
            </a:r>
          </a:p>
        </p:txBody>
      </p:sp>
      <p:sp>
        <p:nvSpPr>
          <p:cNvPr id="166920" name="Text Box 8"/>
          <p:cNvSpPr txBox="1">
            <a:spLocks noChangeArrowheads="1"/>
          </p:cNvSpPr>
          <p:nvPr/>
        </p:nvSpPr>
        <p:spPr bwMode="auto">
          <a:xfrm>
            <a:off x="590550" y="5772150"/>
            <a:ext cx="8153400" cy="393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187325" indent="-187325" algn="just" eaLnBrk="1" hangingPunct="1">
              <a:lnSpc>
                <a:spcPct val="90000"/>
              </a:lnSpc>
            </a:pPr>
            <a:r>
              <a:rPr lang="es-BO" sz="2200" b="1">
                <a:solidFill>
                  <a:srgbClr val="000099"/>
                </a:solidFill>
              </a:rPr>
              <a:t>Reglamento de Servicio Público de Suministro de Electricidad</a:t>
            </a:r>
            <a:endParaRPr lang="es-BO" sz="220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362200"/>
            <a:ext cx="7620000" cy="1828800"/>
          </a:xfrm>
        </p:spPr>
        <p:txBody>
          <a:bodyPr/>
          <a:lstStyle/>
          <a:p>
            <a:r>
              <a:rPr lang="es-ES_tradnl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Atención de Reclamaciones de Consumidores</a:t>
            </a:r>
            <a:endParaRPr lang="es-ES" sz="6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0" name="Text Box 4" descr="boton verde"/>
          <p:cNvSpPr txBox="1">
            <a:spLocks noChangeArrowheads="1"/>
          </p:cNvSpPr>
          <p:nvPr/>
        </p:nvSpPr>
        <p:spPr bwMode="auto">
          <a:xfrm>
            <a:off x="595313" y="2420938"/>
            <a:ext cx="3962400" cy="533400"/>
          </a:xfrm>
          <a:prstGeom prst="rect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  <a:ln w="12700">
            <a:noFill/>
            <a:miter lim="800000"/>
            <a:headEnd/>
            <a:tailEnd/>
          </a:ln>
          <a:effectLst>
            <a:outerShdw dist="81320" dir="7719588" algn="ctr" rotWithShape="0">
              <a:schemeClr val="bg2"/>
            </a:outerShdw>
          </a:effectLst>
        </p:spPr>
        <p:txBody>
          <a:bodyPr anchor="ctr"/>
          <a:lstStyle/>
          <a:p>
            <a:pPr algn="just"/>
            <a:r>
              <a:rPr lang="es-MX" sz="22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1ra. Inst. R. Directas</a:t>
            </a:r>
            <a:endParaRPr lang="es-ES" sz="2200" b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pSp>
        <p:nvGrpSpPr>
          <p:cNvPr id="167941" name="Group 5"/>
          <p:cNvGrpSpPr>
            <a:grpSpLocks/>
          </p:cNvGrpSpPr>
          <p:nvPr/>
        </p:nvGrpSpPr>
        <p:grpSpPr bwMode="auto">
          <a:xfrm>
            <a:off x="4672013" y="2497138"/>
            <a:ext cx="3429000" cy="1676400"/>
            <a:chOff x="2943" y="2329"/>
            <a:chExt cx="2160" cy="1056"/>
          </a:xfrm>
        </p:grpSpPr>
        <p:grpSp>
          <p:nvGrpSpPr>
            <p:cNvPr id="167942" name="Group 6"/>
            <p:cNvGrpSpPr>
              <a:grpSpLocks/>
            </p:cNvGrpSpPr>
            <p:nvPr/>
          </p:nvGrpSpPr>
          <p:grpSpPr bwMode="auto">
            <a:xfrm>
              <a:off x="2943" y="2329"/>
              <a:ext cx="2160" cy="672"/>
              <a:chOff x="2928" y="1680"/>
              <a:chExt cx="2160" cy="672"/>
            </a:xfrm>
          </p:grpSpPr>
          <p:sp>
            <p:nvSpPr>
              <p:cNvPr id="167943" name="Text Box 7" descr="boton verde"/>
              <p:cNvSpPr txBox="1">
                <a:spLocks noChangeArrowheads="1"/>
              </p:cNvSpPr>
              <p:nvPr/>
            </p:nvSpPr>
            <p:spPr bwMode="auto">
              <a:xfrm>
                <a:off x="3216" y="1680"/>
                <a:ext cx="1872" cy="480"/>
              </a:xfrm>
              <a:prstGeom prst="rect">
                <a:avLst/>
              </a:prstGeom>
              <a:blipFill dpi="0" rotWithShape="0">
                <a:blip r:embed="rId2" cstate="print"/>
                <a:srcRect/>
                <a:stretch>
                  <a:fillRect/>
                </a:stretch>
              </a:blipFill>
              <a:ln w="12700">
                <a:noFill/>
                <a:miter lim="800000"/>
                <a:headEnd/>
                <a:tailEnd/>
              </a:ln>
              <a:effectLst>
                <a:outerShdw dist="81320" dir="7719588" algn="ctr" rotWithShape="0">
                  <a:schemeClr val="bg2"/>
                </a:outerShdw>
              </a:effectLst>
            </p:spPr>
            <p:txBody>
              <a:bodyPr anchor="ctr"/>
              <a:lstStyle/>
              <a:p>
                <a:r>
                  <a:rPr lang="es-MX" sz="2200" b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Reposición de artefactos dañados</a:t>
                </a:r>
                <a:endParaRPr lang="es-ES" sz="22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67944" name="AutoShape 8"/>
              <p:cNvSpPr>
                <a:spLocks noChangeArrowheads="1"/>
              </p:cNvSpPr>
              <p:nvPr/>
            </p:nvSpPr>
            <p:spPr bwMode="auto">
              <a:xfrm>
                <a:off x="2928" y="1968"/>
                <a:ext cx="249" cy="384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gradFill rotWithShape="0">
                <a:gsLst>
                  <a:gs pos="0">
                    <a:srgbClr val="006666">
                      <a:alpha val="50000"/>
                    </a:srgbClr>
                  </a:gs>
                  <a:gs pos="100000">
                    <a:srgbClr val="006666">
                      <a:gamma/>
                      <a:shade val="0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2363" dir="6242175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sp>
          <p:nvSpPr>
            <p:cNvPr id="167945" name="Text Box 9" descr="boton verde"/>
            <p:cNvSpPr txBox="1">
              <a:spLocks noChangeArrowheads="1"/>
            </p:cNvSpPr>
            <p:nvPr/>
          </p:nvSpPr>
          <p:spPr bwMode="auto">
            <a:xfrm>
              <a:off x="3231" y="2905"/>
              <a:ext cx="1872" cy="480"/>
            </a:xfrm>
            <a:prstGeom prst="rect">
              <a:avLst/>
            </a:prstGeom>
            <a:blipFill dpi="0" rotWithShape="0">
              <a:blip r:embed="rId2" cstate="print"/>
              <a:srcRect/>
              <a:stretch>
                <a:fillRect/>
              </a:stretch>
            </a:blipFill>
            <a:ln w="12700">
              <a:noFill/>
              <a:miter lim="800000"/>
              <a:headEnd/>
              <a:tailEnd/>
            </a:ln>
            <a:effectLst>
              <a:outerShdw dist="81320" dir="7719588" algn="ctr" rotWithShape="0">
                <a:schemeClr val="bg2"/>
              </a:outerShdw>
            </a:effectLst>
          </p:spPr>
          <p:txBody>
            <a:bodyPr anchor="ctr"/>
            <a:lstStyle/>
            <a:p>
              <a:pPr algn="just"/>
              <a:r>
                <a:rPr lang="es-MX" sz="22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Comerciales y </a:t>
              </a:r>
            </a:p>
            <a:p>
              <a:pPr algn="just"/>
              <a:r>
                <a:rPr lang="es-MX" sz="22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Técnicos  </a:t>
              </a:r>
              <a:endParaRPr lang="es-ES" sz="22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</p:grpSp>
      <p:grpSp>
        <p:nvGrpSpPr>
          <p:cNvPr id="167946" name="Group 10"/>
          <p:cNvGrpSpPr>
            <a:grpSpLocks/>
          </p:cNvGrpSpPr>
          <p:nvPr/>
        </p:nvGrpSpPr>
        <p:grpSpPr bwMode="auto">
          <a:xfrm>
            <a:off x="557213" y="3106738"/>
            <a:ext cx="4038600" cy="1066800"/>
            <a:chOff x="336" y="2064"/>
            <a:chExt cx="2544" cy="672"/>
          </a:xfrm>
        </p:grpSpPr>
        <p:sp>
          <p:nvSpPr>
            <p:cNvPr id="167947" name="Text Box 11" descr="boton verde"/>
            <p:cNvSpPr txBox="1">
              <a:spLocks noChangeArrowheads="1"/>
            </p:cNvSpPr>
            <p:nvPr/>
          </p:nvSpPr>
          <p:spPr bwMode="auto">
            <a:xfrm>
              <a:off x="336" y="2400"/>
              <a:ext cx="2544" cy="336"/>
            </a:xfrm>
            <a:prstGeom prst="rect">
              <a:avLst/>
            </a:prstGeom>
            <a:blipFill dpi="0" rotWithShape="0">
              <a:blip r:embed="rId2" cstate="print"/>
              <a:srcRect/>
              <a:stretch>
                <a:fillRect/>
              </a:stretch>
            </a:blipFill>
            <a:ln w="12700">
              <a:noFill/>
              <a:miter lim="800000"/>
              <a:headEnd/>
              <a:tailEnd/>
            </a:ln>
            <a:effectLst>
              <a:outerShdw dist="81320" dir="7719588" algn="ctr" rotWithShape="0">
                <a:schemeClr val="bg2"/>
              </a:outerShdw>
            </a:effectLst>
          </p:spPr>
          <p:txBody>
            <a:bodyPr anchor="ctr"/>
            <a:lstStyle/>
            <a:p>
              <a:r>
                <a:rPr lang="es-MX" sz="22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2da. Inst. R. Administrativas</a:t>
              </a:r>
              <a:endParaRPr lang="es-ES" sz="2200" b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167948" name="AutoShape 12"/>
            <p:cNvSpPr>
              <a:spLocks noChangeArrowheads="1"/>
            </p:cNvSpPr>
            <p:nvPr/>
          </p:nvSpPr>
          <p:spPr bwMode="auto">
            <a:xfrm rot="5400000">
              <a:off x="1476" y="2004"/>
              <a:ext cx="264" cy="384"/>
            </a:xfrm>
            <a:prstGeom prst="rightArrow">
              <a:avLst>
                <a:gd name="adj1" fmla="val 50000"/>
                <a:gd name="adj2" fmla="val 25000"/>
              </a:avLst>
            </a:prstGeom>
            <a:gradFill rotWithShape="0">
              <a:gsLst>
                <a:gs pos="0">
                  <a:srgbClr val="006666">
                    <a:alpha val="50000"/>
                  </a:srgbClr>
                </a:gs>
                <a:gs pos="100000">
                  <a:srgbClr val="006666">
                    <a:gamma/>
                    <a:shade val="0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>
              <a:outerShdw dist="52363" dir="6242175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167949" name="Text Box 13" descr="boton naranja"/>
          <p:cNvSpPr txBox="1">
            <a:spLocks noChangeArrowheads="1"/>
          </p:cNvSpPr>
          <p:nvPr/>
        </p:nvSpPr>
        <p:spPr bwMode="auto">
          <a:xfrm>
            <a:off x="323850" y="836613"/>
            <a:ext cx="7696200" cy="990600"/>
          </a:xfrm>
          <a:prstGeom prst="rect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12700">
            <a:noFill/>
            <a:miter lim="800000"/>
            <a:headEnd/>
            <a:tailEnd/>
          </a:ln>
          <a:effectLst>
            <a:outerShdw dist="91581" dir="7421404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es-MX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OFICINA DEL CONSUMIDOR</a:t>
            </a:r>
          </a:p>
          <a:p>
            <a:pPr algn="ctr"/>
            <a:r>
              <a:rPr lang="es-MX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“ODECO”</a:t>
            </a:r>
            <a:endParaRPr lang="es-ES" b="1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67950" name="Rectangle 14" descr="boton naranja"/>
          <p:cNvSpPr>
            <a:spLocks noChangeArrowheads="1"/>
          </p:cNvSpPr>
          <p:nvPr/>
        </p:nvSpPr>
        <p:spPr bwMode="auto">
          <a:xfrm>
            <a:off x="395288" y="4424363"/>
            <a:ext cx="8153400" cy="1812925"/>
          </a:xfrm>
          <a:prstGeom prst="rect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12700" algn="ctr">
            <a:noFill/>
            <a:miter lim="800000"/>
            <a:headEnd/>
            <a:tailEnd/>
          </a:ln>
          <a:effectLst>
            <a:outerShdw dist="91581" dir="7421404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r>
              <a:rPr lang="es-ES_tradnl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Cuáles son sus objetivos?</a:t>
            </a:r>
          </a:p>
          <a:p>
            <a:pPr>
              <a:buFontTx/>
              <a:buChar char="•"/>
            </a:pPr>
            <a:r>
              <a:rPr lang="es-ES_tradnl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Proteger a los consumidores.</a:t>
            </a:r>
          </a:p>
          <a:p>
            <a:pPr>
              <a:lnSpc>
                <a:spcPct val="70000"/>
              </a:lnSpc>
              <a:buFontTx/>
              <a:buChar char="•"/>
            </a:pPr>
            <a:r>
              <a:rPr lang="es-ES_tradnl" sz="24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Conocer a través de las reclamaciones la correcta aplicación de las disposiciones legales y de cumplimiento de los parámetros de calidad. </a:t>
            </a:r>
          </a:p>
        </p:txBody>
      </p:sp>
      <p:sp>
        <p:nvSpPr>
          <p:cNvPr id="167952" name="Rectangle 16"/>
          <p:cNvSpPr>
            <a:spLocks noChangeArrowheads="1"/>
          </p:cNvSpPr>
          <p:nvPr/>
        </p:nvSpPr>
        <p:spPr bwMode="auto">
          <a:xfrm>
            <a:off x="34925" y="115888"/>
            <a:ext cx="90233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BO" sz="3600" b="1">
                <a:solidFill>
                  <a:srgbClr val="000099"/>
                </a:solidFill>
              </a:rPr>
              <a:t>Atención de Reclamaciones de Consumidores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4" name="Rectangle 4"/>
          <p:cNvSpPr>
            <a:spLocks noChangeArrowheads="1"/>
          </p:cNvSpPr>
          <p:nvPr/>
        </p:nvSpPr>
        <p:spPr bwMode="auto">
          <a:xfrm>
            <a:off x="323850" y="1397000"/>
            <a:ext cx="84963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rgbClr val="000099"/>
                </a:solidFill>
              </a:rPr>
              <a:t>RECLAMACIONES ATENDIDAS (may/97-dic/2002)</a:t>
            </a:r>
          </a:p>
        </p:txBody>
      </p:sp>
      <p:grpSp>
        <p:nvGrpSpPr>
          <p:cNvPr id="168967" name="Group 7"/>
          <p:cNvGrpSpPr>
            <a:grpSpLocks/>
          </p:cNvGrpSpPr>
          <p:nvPr/>
        </p:nvGrpSpPr>
        <p:grpSpPr bwMode="auto">
          <a:xfrm>
            <a:off x="1235075" y="2270125"/>
            <a:ext cx="6672263" cy="2609850"/>
            <a:chOff x="778" y="1430"/>
            <a:chExt cx="4203" cy="1644"/>
          </a:xfrm>
        </p:grpSpPr>
        <p:sp>
          <p:nvSpPr>
            <p:cNvPr id="168968" name="AutoShape 8"/>
            <p:cNvSpPr>
              <a:spLocks noChangeAspect="1" noChangeArrowheads="1" noTextEdit="1"/>
            </p:cNvSpPr>
            <p:nvPr/>
          </p:nvSpPr>
          <p:spPr bwMode="auto">
            <a:xfrm>
              <a:off x="778" y="1430"/>
              <a:ext cx="4203" cy="1644"/>
            </a:xfrm>
            <a:prstGeom prst="rect">
              <a:avLst/>
            </a:prstGeom>
            <a:solidFill>
              <a:schemeClr val="accent2">
                <a:alpha val="39999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969" name="Rectangle 9"/>
            <p:cNvSpPr>
              <a:spLocks noChangeArrowheads="1"/>
            </p:cNvSpPr>
            <p:nvPr/>
          </p:nvSpPr>
          <p:spPr bwMode="auto">
            <a:xfrm>
              <a:off x="782" y="1434"/>
              <a:ext cx="4196" cy="274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970" name="Rectangle 10"/>
            <p:cNvSpPr>
              <a:spLocks noChangeArrowheads="1"/>
            </p:cNvSpPr>
            <p:nvPr/>
          </p:nvSpPr>
          <p:spPr bwMode="auto">
            <a:xfrm>
              <a:off x="782" y="2797"/>
              <a:ext cx="4196" cy="274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8971" name="Rectangle 11"/>
            <p:cNvSpPr>
              <a:spLocks noChangeArrowheads="1"/>
            </p:cNvSpPr>
            <p:nvPr/>
          </p:nvSpPr>
          <p:spPr bwMode="auto">
            <a:xfrm>
              <a:off x="1260" y="1439"/>
              <a:ext cx="957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MOTIVO</a:t>
              </a:r>
              <a:endParaRPr lang="es-ES" sz="1800"/>
            </a:p>
          </p:txBody>
        </p:sp>
        <p:sp>
          <p:nvSpPr>
            <p:cNvPr id="168972" name="Rectangle 12"/>
            <p:cNvSpPr>
              <a:spLocks noChangeArrowheads="1"/>
            </p:cNvSpPr>
            <p:nvPr/>
          </p:nvSpPr>
          <p:spPr bwMode="auto">
            <a:xfrm>
              <a:off x="2648" y="1439"/>
              <a:ext cx="122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EMPRESAS</a:t>
              </a:r>
              <a:endParaRPr lang="es-ES" sz="1800"/>
            </a:p>
          </p:txBody>
        </p:sp>
        <p:sp>
          <p:nvSpPr>
            <p:cNvPr id="168973" name="Rectangle 13"/>
            <p:cNvSpPr>
              <a:spLocks noChangeArrowheads="1"/>
            </p:cNvSpPr>
            <p:nvPr/>
          </p:nvSpPr>
          <p:spPr bwMode="auto">
            <a:xfrm>
              <a:off x="4240" y="1439"/>
              <a:ext cx="399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SdE</a:t>
              </a:r>
              <a:endParaRPr lang="es-ES" sz="1800"/>
            </a:p>
          </p:txBody>
        </p:sp>
        <p:sp>
          <p:nvSpPr>
            <p:cNvPr id="168974" name="Rectangle 14"/>
            <p:cNvSpPr>
              <a:spLocks noChangeArrowheads="1"/>
            </p:cNvSpPr>
            <p:nvPr/>
          </p:nvSpPr>
          <p:spPr bwMode="auto">
            <a:xfrm>
              <a:off x="892" y="1711"/>
              <a:ext cx="994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Comercial</a:t>
              </a:r>
              <a:endParaRPr lang="es-ES" sz="1800"/>
            </a:p>
          </p:txBody>
        </p:sp>
        <p:sp>
          <p:nvSpPr>
            <p:cNvPr id="168975" name="Rectangle 15"/>
            <p:cNvSpPr>
              <a:spLocks noChangeArrowheads="1"/>
            </p:cNvSpPr>
            <p:nvPr/>
          </p:nvSpPr>
          <p:spPr bwMode="auto">
            <a:xfrm>
              <a:off x="2821" y="1711"/>
              <a:ext cx="784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236.823 </a:t>
              </a:r>
              <a:endParaRPr lang="es-ES" sz="1800"/>
            </a:p>
          </p:txBody>
        </p:sp>
        <p:sp>
          <p:nvSpPr>
            <p:cNvPr id="168976" name="Rectangle 16"/>
            <p:cNvSpPr>
              <a:spLocks noChangeArrowheads="1"/>
            </p:cNvSpPr>
            <p:nvPr/>
          </p:nvSpPr>
          <p:spPr bwMode="auto">
            <a:xfrm>
              <a:off x="2722" y="1711"/>
              <a:ext cx="5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 </a:t>
              </a:r>
              <a:endParaRPr lang="es-ES" sz="1800"/>
            </a:p>
          </p:txBody>
        </p:sp>
        <p:sp>
          <p:nvSpPr>
            <p:cNvPr id="168977" name="Rectangle 17"/>
            <p:cNvSpPr>
              <a:spLocks noChangeArrowheads="1"/>
            </p:cNvSpPr>
            <p:nvPr/>
          </p:nvSpPr>
          <p:spPr bwMode="auto">
            <a:xfrm>
              <a:off x="2784" y="1711"/>
              <a:ext cx="5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 </a:t>
              </a:r>
              <a:endParaRPr lang="es-ES" sz="1800"/>
            </a:p>
          </p:txBody>
        </p:sp>
        <p:sp>
          <p:nvSpPr>
            <p:cNvPr id="168978" name="Rectangle 18"/>
            <p:cNvSpPr>
              <a:spLocks noChangeArrowheads="1"/>
            </p:cNvSpPr>
            <p:nvPr/>
          </p:nvSpPr>
          <p:spPr bwMode="auto">
            <a:xfrm>
              <a:off x="4105" y="1706"/>
              <a:ext cx="56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1.227 </a:t>
              </a:r>
              <a:endParaRPr lang="es-ES" sz="1800"/>
            </a:p>
          </p:txBody>
        </p:sp>
        <p:sp>
          <p:nvSpPr>
            <p:cNvPr id="168979" name="Rectangle 19"/>
            <p:cNvSpPr>
              <a:spLocks noChangeArrowheads="1"/>
            </p:cNvSpPr>
            <p:nvPr/>
          </p:nvSpPr>
          <p:spPr bwMode="auto">
            <a:xfrm>
              <a:off x="4040" y="1711"/>
              <a:ext cx="224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    </a:t>
              </a:r>
              <a:endParaRPr lang="es-ES" sz="1800"/>
            </a:p>
          </p:txBody>
        </p:sp>
        <p:sp>
          <p:nvSpPr>
            <p:cNvPr id="168980" name="Rectangle 20"/>
            <p:cNvSpPr>
              <a:spLocks noChangeArrowheads="1"/>
            </p:cNvSpPr>
            <p:nvPr/>
          </p:nvSpPr>
          <p:spPr bwMode="auto">
            <a:xfrm>
              <a:off x="4290" y="1711"/>
              <a:ext cx="5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 </a:t>
              </a:r>
              <a:endParaRPr lang="es-ES" sz="1800"/>
            </a:p>
          </p:txBody>
        </p:sp>
        <p:sp>
          <p:nvSpPr>
            <p:cNvPr id="168981" name="Rectangle 21"/>
            <p:cNvSpPr>
              <a:spLocks noChangeArrowheads="1"/>
            </p:cNvSpPr>
            <p:nvPr/>
          </p:nvSpPr>
          <p:spPr bwMode="auto">
            <a:xfrm>
              <a:off x="892" y="1984"/>
              <a:ext cx="1045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Reposición</a:t>
              </a:r>
              <a:endParaRPr lang="es-ES" sz="1800"/>
            </a:p>
          </p:txBody>
        </p:sp>
        <p:sp>
          <p:nvSpPr>
            <p:cNvPr id="168982" name="Rectangle 22"/>
            <p:cNvSpPr>
              <a:spLocks noChangeArrowheads="1"/>
            </p:cNvSpPr>
            <p:nvPr/>
          </p:nvSpPr>
          <p:spPr bwMode="auto">
            <a:xfrm>
              <a:off x="2947" y="1984"/>
              <a:ext cx="67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12.664 </a:t>
              </a:r>
              <a:endParaRPr lang="es-ES" sz="1800"/>
            </a:p>
          </p:txBody>
        </p:sp>
        <p:sp>
          <p:nvSpPr>
            <p:cNvPr id="168983" name="Rectangle 23"/>
            <p:cNvSpPr>
              <a:spLocks noChangeArrowheads="1"/>
            </p:cNvSpPr>
            <p:nvPr/>
          </p:nvSpPr>
          <p:spPr bwMode="auto">
            <a:xfrm>
              <a:off x="2722" y="1984"/>
              <a:ext cx="28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     </a:t>
              </a:r>
              <a:endParaRPr lang="es-ES" sz="1800"/>
            </a:p>
          </p:txBody>
        </p:sp>
        <p:sp>
          <p:nvSpPr>
            <p:cNvPr id="168984" name="Rectangle 24"/>
            <p:cNvSpPr>
              <a:spLocks noChangeArrowheads="1"/>
            </p:cNvSpPr>
            <p:nvPr/>
          </p:nvSpPr>
          <p:spPr bwMode="auto">
            <a:xfrm>
              <a:off x="3034" y="1984"/>
              <a:ext cx="5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 </a:t>
              </a:r>
              <a:endParaRPr lang="es-ES" sz="1800"/>
            </a:p>
          </p:txBody>
        </p:sp>
        <p:sp>
          <p:nvSpPr>
            <p:cNvPr id="168985" name="Rectangle 25"/>
            <p:cNvSpPr>
              <a:spLocks noChangeArrowheads="1"/>
            </p:cNvSpPr>
            <p:nvPr/>
          </p:nvSpPr>
          <p:spPr bwMode="auto">
            <a:xfrm>
              <a:off x="4305" y="1984"/>
              <a:ext cx="39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370 </a:t>
              </a:r>
              <a:endParaRPr lang="es-ES" sz="1800"/>
            </a:p>
          </p:txBody>
        </p:sp>
        <p:sp>
          <p:nvSpPr>
            <p:cNvPr id="168986" name="Rectangle 26"/>
            <p:cNvSpPr>
              <a:spLocks noChangeArrowheads="1"/>
            </p:cNvSpPr>
            <p:nvPr/>
          </p:nvSpPr>
          <p:spPr bwMode="auto">
            <a:xfrm>
              <a:off x="4040" y="1984"/>
              <a:ext cx="224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    </a:t>
              </a:r>
              <a:endParaRPr lang="es-ES" sz="1800"/>
            </a:p>
          </p:txBody>
        </p:sp>
        <p:sp>
          <p:nvSpPr>
            <p:cNvPr id="168987" name="Rectangle 27"/>
            <p:cNvSpPr>
              <a:spLocks noChangeArrowheads="1"/>
            </p:cNvSpPr>
            <p:nvPr/>
          </p:nvSpPr>
          <p:spPr bwMode="auto">
            <a:xfrm>
              <a:off x="4290" y="1984"/>
              <a:ext cx="5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 </a:t>
              </a:r>
              <a:endParaRPr lang="es-ES" sz="1800"/>
            </a:p>
          </p:txBody>
        </p:sp>
        <p:sp>
          <p:nvSpPr>
            <p:cNvPr id="168988" name="Rectangle 28"/>
            <p:cNvSpPr>
              <a:spLocks noChangeArrowheads="1"/>
            </p:cNvSpPr>
            <p:nvPr/>
          </p:nvSpPr>
          <p:spPr bwMode="auto">
            <a:xfrm>
              <a:off x="892" y="2257"/>
              <a:ext cx="83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Técnicos</a:t>
              </a:r>
              <a:endParaRPr lang="es-ES" sz="1800"/>
            </a:p>
          </p:txBody>
        </p:sp>
        <p:sp>
          <p:nvSpPr>
            <p:cNvPr id="168989" name="Rectangle 29"/>
            <p:cNvSpPr>
              <a:spLocks noChangeArrowheads="1"/>
            </p:cNvSpPr>
            <p:nvPr/>
          </p:nvSpPr>
          <p:spPr bwMode="auto">
            <a:xfrm>
              <a:off x="2821" y="2257"/>
              <a:ext cx="784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335.949 </a:t>
              </a:r>
              <a:endParaRPr lang="es-ES" sz="1800"/>
            </a:p>
          </p:txBody>
        </p:sp>
        <p:sp>
          <p:nvSpPr>
            <p:cNvPr id="168990" name="Rectangle 30"/>
            <p:cNvSpPr>
              <a:spLocks noChangeArrowheads="1"/>
            </p:cNvSpPr>
            <p:nvPr/>
          </p:nvSpPr>
          <p:spPr bwMode="auto">
            <a:xfrm>
              <a:off x="2722" y="2257"/>
              <a:ext cx="5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 </a:t>
              </a:r>
              <a:endParaRPr lang="es-ES" sz="1800"/>
            </a:p>
          </p:txBody>
        </p:sp>
        <p:sp>
          <p:nvSpPr>
            <p:cNvPr id="168991" name="Rectangle 31"/>
            <p:cNvSpPr>
              <a:spLocks noChangeArrowheads="1"/>
            </p:cNvSpPr>
            <p:nvPr/>
          </p:nvSpPr>
          <p:spPr bwMode="auto">
            <a:xfrm>
              <a:off x="2784" y="2257"/>
              <a:ext cx="5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 </a:t>
              </a:r>
              <a:endParaRPr lang="es-ES" sz="1800"/>
            </a:p>
          </p:txBody>
        </p:sp>
        <p:sp>
          <p:nvSpPr>
            <p:cNvPr id="168992" name="Rectangle 32"/>
            <p:cNvSpPr>
              <a:spLocks noChangeArrowheads="1"/>
            </p:cNvSpPr>
            <p:nvPr/>
          </p:nvSpPr>
          <p:spPr bwMode="auto">
            <a:xfrm>
              <a:off x="4332" y="2251"/>
              <a:ext cx="392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111 </a:t>
              </a:r>
              <a:endParaRPr lang="es-ES" sz="1800"/>
            </a:p>
          </p:txBody>
        </p:sp>
        <p:sp>
          <p:nvSpPr>
            <p:cNvPr id="168993" name="Rectangle 33"/>
            <p:cNvSpPr>
              <a:spLocks noChangeArrowheads="1"/>
            </p:cNvSpPr>
            <p:nvPr/>
          </p:nvSpPr>
          <p:spPr bwMode="auto">
            <a:xfrm>
              <a:off x="4040" y="2257"/>
              <a:ext cx="33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      </a:t>
              </a:r>
              <a:endParaRPr lang="es-ES" sz="1800"/>
            </a:p>
          </p:txBody>
        </p:sp>
        <p:sp>
          <p:nvSpPr>
            <p:cNvPr id="168994" name="Rectangle 34"/>
            <p:cNvSpPr>
              <a:spLocks noChangeArrowheads="1"/>
            </p:cNvSpPr>
            <p:nvPr/>
          </p:nvSpPr>
          <p:spPr bwMode="auto">
            <a:xfrm>
              <a:off x="4415" y="2257"/>
              <a:ext cx="5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 </a:t>
              </a:r>
              <a:endParaRPr lang="es-ES" sz="1800"/>
            </a:p>
          </p:txBody>
        </p:sp>
        <p:sp>
          <p:nvSpPr>
            <p:cNvPr id="168995" name="Rectangle 35"/>
            <p:cNvSpPr>
              <a:spLocks noChangeArrowheads="1"/>
            </p:cNvSpPr>
            <p:nvPr/>
          </p:nvSpPr>
          <p:spPr bwMode="auto">
            <a:xfrm>
              <a:off x="892" y="2530"/>
              <a:ext cx="1344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Servidumbres</a:t>
              </a:r>
              <a:endParaRPr lang="es-ES" sz="1800"/>
            </a:p>
          </p:txBody>
        </p:sp>
        <p:sp>
          <p:nvSpPr>
            <p:cNvPr id="168996" name="Rectangle 36"/>
            <p:cNvSpPr>
              <a:spLocks noChangeArrowheads="1"/>
            </p:cNvSpPr>
            <p:nvPr/>
          </p:nvSpPr>
          <p:spPr bwMode="auto">
            <a:xfrm>
              <a:off x="3383" y="2530"/>
              <a:ext cx="28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14 </a:t>
              </a:r>
              <a:endParaRPr lang="es-ES" sz="1800"/>
            </a:p>
          </p:txBody>
        </p:sp>
        <p:sp>
          <p:nvSpPr>
            <p:cNvPr id="168997" name="Rectangle 37"/>
            <p:cNvSpPr>
              <a:spLocks noChangeArrowheads="1"/>
            </p:cNvSpPr>
            <p:nvPr/>
          </p:nvSpPr>
          <p:spPr bwMode="auto">
            <a:xfrm>
              <a:off x="2722" y="2530"/>
              <a:ext cx="56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          </a:t>
              </a:r>
              <a:endParaRPr lang="es-ES" sz="1800"/>
            </a:p>
          </p:txBody>
        </p:sp>
        <p:sp>
          <p:nvSpPr>
            <p:cNvPr id="168998" name="Rectangle 38"/>
            <p:cNvSpPr>
              <a:spLocks noChangeArrowheads="1"/>
            </p:cNvSpPr>
            <p:nvPr/>
          </p:nvSpPr>
          <p:spPr bwMode="auto">
            <a:xfrm>
              <a:off x="3346" y="2530"/>
              <a:ext cx="5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 </a:t>
              </a:r>
              <a:endParaRPr lang="es-ES" sz="1800"/>
            </a:p>
          </p:txBody>
        </p:sp>
        <p:sp>
          <p:nvSpPr>
            <p:cNvPr id="168999" name="Rectangle 39"/>
            <p:cNvSpPr>
              <a:spLocks noChangeArrowheads="1"/>
            </p:cNvSpPr>
            <p:nvPr/>
          </p:nvSpPr>
          <p:spPr bwMode="auto">
            <a:xfrm>
              <a:off x="4555" y="2530"/>
              <a:ext cx="168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3 </a:t>
              </a:r>
              <a:endParaRPr lang="es-ES" sz="1800"/>
            </a:p>
          </p:txBody>
        </p:sp>
        <p:sp>
          <p:nvSpPr>
            <p:cNvPr id="169000" name="Rectangle 40"/>
            <p:cNvSpPr>
              <a:spLocks noChangeArrowheads="1"/>
            </p:cNvSpPr>
            <p:nvPr/>
          </p:nvSpPr>
          <p:spPr bwMode="auto">
            <a:xfrm>
              <a:off x="4040" y="2530"/>
              <a:ext cx="448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        </a:t>
              </a:r>
              <a:endParaRPr lang="es-ES" sz="1800"/>
            </a:p>
          </p:txBody>
        </p:sp>
        <p:sp>
          <p:nvSpPr>
            <p:cNvPr id="169001" name="Rectangle 41"/>
            <p:cNvSpPr>
              <a:spLocks noChangeArrowheads="1"/>
            </p:cNvSpPr>
            <p:nvPr/>
          </p:nvSpPr>
          <p:spPr bwMode="auto">
            <a:xfrm>
              <a:off x="4539" y="2530"/>
              <a:ext cx="5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 </a:t>
              </a:r>
              <a:endParaRPr lang="es-ES" sz="1800"/>
            </a:p>
          </p:txBody>
        </p:sp>
        <p:sp>
          <p:nvSpPr>
            <p:cNvPr id="169002" name="Rectangle 42"/>
            <p:cNvSpPr>
              <a:spLocks noChangeArrowheads="1"/>
            </p:cNvSpPr>
            <p:nvPr/>
          </p:nvSpPr>
          <p:spPr bwMode="auto">
            <a:xfrm>
              <a:off x="892" y="2802"/>
              <a:ext cx="78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TOTAL</a:t>
              </a:r>
              <a:endParaRPr lang="es-ES" sz="1800"/>
            </a:p>
          </p:txBody>
        </p:sp>
        <p:sp>
          <p:nvSpPr>
            <p:cNvPr id="169003" name="Rectangle 43"/>
            <p:cNvSpPr>
              <a:spLocks noChangeArrowheads="1"/>
            </p:cNvSpPr>
            <p:nvPr/>
          </p:nvSpPr>
          <p:spPr bwMode="auto">
            <a:xfrm>
              <a:off x="2821" y="2802"/>
              <a:ext cx="784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585.450 </a:t>
              </a:r>
              <a:endParaRPr lang="es-ES" sz="1800"/>
            </a:p>
          </p:txBody>
        </p:sp>
        <p:sp>
          <p:nvSpPr>
            <p:cNvPr id="169004" name="Rectangle 44"/>
            <p:cNvSpPr>
              <a:spLocks noChangeArrowheads="1"/>
            </p:cNvSpPr>
            <p:nvPr/>
          </p:nvSpPr>
          <p:spPr bwMode="auto">
            <a:xfrm>
              <a:off x="2722" y="2802"/>
              <a:ext cx="5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 </a:t>
              </a:r>
              <a:endParaRPr lang="es-ES" sz="1800"/>
            </a:p>
          </p:txBody>
        </p:sp>
        <p:sp>
          <p:nvSpPr>
            <p:cNvPr id="169005" name="Rectangle 45"/>
            <p:cNvSpPr>
              <a:spLocks noChangeArrowheads="1"/>
            </p:cNvSpPr>
            <p:nvPr/>
          </p:nvSpPr>
          <p:spPr bwMode="auto">
            <a:xfrm>
              <a:off x="2784" y="2802"/>
              <a:ext cx="5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 </a:t>
              </a:r>
              <a:endParaRPr lang="es-ES" sz="1800"/>
            </a:p>
          </p:txBody>
        </p:sp>
        <p:sp>
          <p:nvSpPr>
            <p:cNvPr id="169006" name="Rectangle 46"/>
            <p:cNvSpPr>
              <a:spLocks noChangeArrowheads="1"/>
            </p:cNvSpPr>
            <p:nvPr/>
          </p:nvSpPr>
          <p:spPr bwMode="auto">
            <a:xfrm>
              <a:off x="4118" y="2802"/>
              <a:ext cx="56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1.711 </a:t>
              </a:r>
              <a:endParaRPr lang="es-ES" sz="1800"/>
            </a:p>
          </p:txBody>
        </p:sp>
        <p:sp>
          <p:nvSpPr>
            <p:cNvPr id="169007" name="Rectangle 47"/>
            <p:cNvSpPr>
              <a:spLocks noChangeArrowheads="1"/>
            </p:cNvSpPr>
            <p:nvPr/>
          </p:nvSpPr>
          <p:spPr bwMode="auto">
            <a:xfrm>
              <a:off x="4040" y="2802"/>
              <a:ext cx="5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 </a:t>
              </a:r>
              <a:endParaRPr lang="es-ES" sz="1800"/>
            </a:p>
          </p:txBody>
        </p:sp>
        <p:sp>
          <p:nvSpPr>
            <p:cNvPr id="169008" name="Rectangle 48"/>
            <p:cNvSpPr>
              <a:spLocks noChangeArrowheads="1"/>
            </p:cNvSpPr>
            <p:nvPr/>
          </p:nvSpPr>
          <p:spPr bwMode="auto">
            <a:xfrm>
              <a:off x="4103" y="2802"/>
              <a:ext cx="56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b="1">
                  <a:solidFill>
                    <a:srgbClr val="FFFFFF"/>
                  </a:solidFill>
                </a:rPr>
                <a:t> </a:t>
              </a:r>
              <a:endParaRPr lang="es-ES" sz="1800"/>
            </a:p>
          </p:txBody>
        </p:sp>
        <p:sp>
          <p:nvSpPr>
            <p:cNvPr id="169009" name="Line 49"/>
            <p:cNvSpPr>
              <a:spLocks noChangeShapeType="1"/>
            </p:cNvSpPr>
            <p:nvPr/>
          </p:nvSpPr>
          <p:spPr bwMode="auto">
            <a:xfrm>
              <a:off x="778" y="1430"/>
              <a:ext cx="1" cy="164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10" name="Rectangle 50"/>
            <p:cNvSpPr>
              <a:spLocks noChangeArrowheads="1"/>
            </p:cNvSpPr>
            <p:nvPr/>
          </p:nvSpPr>
          <p:spPr bwMode="auto">
            <a:xfrm>
              <a:off x="778" y="1430"/>
              <a:ext cx="8" cy="164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11" name="Line 51"/>
            <p:cNvSpPr>
              <a:spLocks noChangeShapeType="1"/>
            </p:cNvSpPr>
            <p:nvPr/>
          </p:nvSpPr>
          <p:spPr bwMode="auto">
            <a:xfrm>
              <a:off x="2608" y="1438"/>
              <a:ext cx="1" cy="16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12" name="Rectangle 52"/>
            <p:cNvSpPr>
              <a:spLocks noChangeArrowheads="1"/>
            </p:cNvSpPr>
            <p:nvPr/>
          </p:nvSpPr>
          <p:spPr bwMode="auto">
            <a:xfrm>
              <a:off x="2608" y="1438"/>
              <a:ext cx="8" cy="163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13" name="Line 53"/>
            <p:cNvSpPr>
              <a:spLocks noChangeShapeType="1"/>
            </p:cNvSpPr>
            <p:nvPr/>
          </p:nvSpPr>
          <p:spPr bwMode="auto">
            <a:xfrm>
              <a:off x="3926" y="1438"/>
              <a:ext cx="1" cy="16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14" name="Rectangle 54"/>
            <p:cNvSpPr>
              <a:spLocks noChangeArrowheads="1"/>
            </p:cNvSpPr>
            <p:nvPr/>
          </p:nvSpPr>
          <p:spPr bwMode="auto">
            <a:xfrm>
              <a:off x="3926" y="1438"/>
              <a:ext cx="8" cy="163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15" name="Line 55"/>
            <p:cNvSpPr>
              <a:spLocks noChangeShapeType="1"/>
            </p:cNvSpPr>
            <p:nvPr/>
          </p:nvSpPr>
          <p:spPr bwMode="auto">
            <a:xfrm>
              <a:off x="4973" y="1438"/>
              <a:ext cx="1" cy="163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16" name="Rectangle 56"/>
            <p:cNvSpPr>
              <a:spLocks noChangeArrowheads="1"/>
            </p:cNvSpPr>
            <p:nvPr/>
          </p:nvSpPr>
          <p:spPr bwMode="auto">
            <a:xfrm>
              <a:off x="4973" y="1438"/>
              <a:ext cx="8" cy="163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17" name="Line 57"/>
            <p:cNvSpPr>
              <a:spLocks noChangeShapeType="1"/>
            </p:cNvSpPr>
            <p:nvPr/>
          </p:nvSpPr>
          <p:spPr bwMode="auto">
            <a:xfrm>
              <a:off x="786" y="1430"/>
              <a:ext cx="419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18" name="Rectangle 58"/>
            <p:cNvSpPr>
              <a:spLocks noChangeArrowheads="1"/>
            </p:cNvSpPr>
            <p:nvPr/>
          </p:nvSpPr>
          <p:spPr bwMode="auto">
            <a:xfrm>
              <a:off x="786" y="1430"/>
              <a:ext cx="4195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19" name="Line 59"/>
            <p:cNvSpPr>
              <a:spLocks noChangeShapeType="1"/>
            </p:cNvSpPr>
            <p:nvPr/>
          </p:nvSpPr>
          <p:spPr bwMode="auto">
            <a:xfrm>
              <a:off x="786" y="1703"/>
              <a:ext cx="419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20" name="Rectangle 60"/>
            <p:cNvSpPr>
              <a:spLocks noChangeArrowheads="1"/>
            </p:cNvSpPr>
            <p:nvPr/>
          </p:nvSpPr>
          <p:spPr bwMode="auto">
            <a:xfrm>
              <a:off x="786" y="1703"/>
              <a:ext cx="4195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21" name="Line 61"/>
            <p:cNvSpPr>
              <a:spLocks noChangeShapeType="1"/>
            </p:cNvSpPr>
            <p:nvPr/>
          </p:nvSpPr>
          <p:spPr bwMode="auto">
            <a:xfrm>
              <a:off x="786" y="1975"/>
              <a:ext cx="419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22" name="Rectangle 62"/>
            <p:cNvSpPr>
              <a:spLocks noChangeArrowheads="1"/>
            </p:cNvSpPr>
            <p:nvPr/>
          </p:nvSpPr>
          <p:spPr bwMode="auto">
            <a:xfrm>
              <a:off x="786" y="1975"/>
              <a:ext cx="4195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23" name="Line 63"/>
            <p:cNvSpPr>
              <a:spLocks noChangeShapeType="1"/>
            </p:cNvSpPr>
            <p:nvPr/>
          </p:nvSpPr>
          <p:spPr bwMode="auto">
            <a:xfrm>
              <a:off x="786" y="2248"/>
              <a:ext cx="419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24" name="Rectangle 64"/>
            <p:cNvSpPr>
              <a:spLocks noChangeArrowheads="1"/>
            </p:cNvSpPr>
            <p:nvPr/>
          </p:nvSpPr>
          <p:spPr bwMode="auto">
            <a:xfrm>
              <a:off x="786" y="2248"/>
              <a:ext cx="4195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25" name="Line 65"/>
            <p:cNvSpPr>
              <a:spLocks noChangeShapeType="1"/>
            </p:cNvSpPr>
            <p:nvPr/>
          </p:nvSpPr>
          <p:spPr bwMode="auto">
            <a:xfrm>
              <a:off x="786" y="2521"/>
              <a:ext cx="419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26" name="Rectangle 66"/>
            <p:cNvSpPr>
              <a:spLocks noChangeArrowheads="1"/>
            </p:cNvSpPr>
            <p:nvPr/>
          </p:nvSpPr>
          <p:spPr bwMode="auto">
            <a:xfrm>
              <a:off x="786" y="2521"/>
              <a:ext cx="4195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27" name="Line 67"/>
            <p:cNvSpPr>
              <a:spLocks noChangeShapeType="1"/>
            </p:cNvSpPr>
            <p:nvPr/>
          </p:nvSpPr>
          <p:spPr bwMode="auto">
            <a:xfrm>
              <a:off x="786" y="2794"/>
              <a:ext cx="419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28" name="Rectangle 68"/>
            <p:cNvSpPr>
              <a:spLocks noChangeArrowheads="1"/>
            </p:cNvSpPr>
            <p:nvPr/>
          </p:nvSpPr>
          <p:spPr bwMode="auto">
            <a:xfrm>
              <a:off x="786" y="2794"/>
              <a:ext cx="4195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29" name="Line 69"/>
            <p:cNvSpPr>
              <a:spLocks noChangeShapeType="1"/>
            </p:cNvSpPr>
            <p:nvPr/>
          </p:nvSpPr>
          <p:spPr bwMode="auto">
            <a:xfrm>
              <a:off x="786" y="3066"/>
              <a:ext cx="419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69030" name="Rectangle 70"/>
            <p:cNvSpPr>
              <a:spLocks noChangeArrowheads="1"/>
            </p:cNvSpPr>
            <p:nvPr/>
          </p:nvSpPr>
          <p:spPr bwMode="auto">
            <a:xfrm>
              <a:off x="786" y="3066"/>
              <a:ext cx="4195" cy="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69032" name="Rectangle 72"/>
          <p:cNvSpPr>
            <a:spLocks noChangeArrowheads="1"/>
          </p:cNvSpPr>
          <p:nvPr/>
        </p:nvSpPr>
        <p:spPr bwMode="auto">
          <a:xfrm>
            <a:off x="468313" y="5516563"/>
            <a:ext cx="86756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>
                <a:solidFill>
                  <a:srgbClr val="000099"/>
                </a:solidFill>
              </a:rPr>
              <a:t>73 ODECO´s en 1ra. Instancia: Cubre a 1.000.000 de consumidores (aprox.)</a:t>
            </a:r>
          </a:p>
        </p:txBody>
      </p:sp>
      <p:sp>
        <p:nvSpPr>
          <p:cNvPr id="169035" name="Rectangle 75"/>
          <p:cNvSpPr>
            <a:spLocks noChangeArrowheads="1"/>
          </p:cNvSpPr>
          <p:nvPr/>
        </p:nvSpPr>
        <p:spPr bwMode="auto">
          <a:xfrm>
            <a:off x="34925" y="115888"/>
            <a:ext cx="9023350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BO" sz="3600" b="1">
                <a:solidFill>
                  <a:srgbClr val="000099"/>
                </a:solidFill>
              </a:rPr>
              <a:t>Atención de Reclamaciones de Consumidores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BO" b="1">
                <a:solidFill>
                  <a:srgbClr val="000099"/>
                </a:solidFill>
              </a:rPr>
              <a:t>Resultados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42" name="AutoShape 10"/>
          <p:cNvSpPr>
            <a:spLocks noChangeAspect="1" noChangeArrowheads="1" noTextEdit="1"/>
          </p:cNvSpPr>
          <p:nvPr/>
        </p:nvSpPr>
        <p:spPr bwMode="auto">
          <a:xfrm>
            <a:off x="5076825" y="2060575"/>
            <a:ext cx="5884863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2043" name="Rectangle 11"/>
          <p:cNvSpPr>
            <a:spLocks noChangeArrowheads="1"/>
          </p:cNvSpPr>
          <p:nvPr/>
        </p:nvSpPr>
        <p:spPr bwMode="auto">
          <a:xfrm>
            <a:off x="827088" y="1484313"/>
            <a:ext cx="542131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/>
            <a:r>
              <a:rPr lang="es-ES" sz="2400" b="1">
                <a:solidFill>
                  <a:srgbClr val="000099"/>
                </a:solidFill>
              </a:rPr>
              <a:t>1996 consultas atendidas en la SdE (2002)</a:t>
            </a:r>
            <a:endParaRPr lang="es-ES" sz="2400">
              <a:solidFill>
                <a:srgbClr val="000099"/>
              </a:solidFill>
            </a:endParaRPr>
          </a:p>
        </p:txBody>
      </p:sp>
      <p:grpSp>
        <p:nvGrpSpPr>
          <p:cNvPr id="172044" name="Group 12"/>
          <p:cNvGrpSpPr>
            <a:grpSpLocks/>
          </p:cNvGrpSpPr>
          <p:nvPr/>
        </p:nvGrpSpPr>
        <p:grpSpPr bwMode="auto">
          <a:xfrm>
            <a:off x="1116013" y="2060575"/>
            <a:ext cx="3849687" cy="2016125"/>
            <a:chOff x="1111" y="1527"/>
            <a:chExt cx="1779" cy="1005"/>
          </a:xfrm>
        </p:grpSpPr>
        <p:sp>
          <p:nvSpPr>
            <p:cNvPr id="172045" name="Freeform 13"/>
            <p:cNvSpPr>
              <a:spLocks/>
            </p:cNvSpPr>
            <p:nvPr/>
          </p:nvSpPr>
          <p:spPr bwMode="auto">
            <a:xfrm>
              <a:off x="1922" y="1724"/>
              <a:ext cx="10" cy="385"/>
            </a:xfrm>
            <a:custGeom>
              <a:avLst/>
              <a:gdLst/>
              <a:ahLst/>
              <a:cxnLst>
                <a:cxn ang="0">
                  <a:pos x="0" y="187"/>
                </a:cxn>
                <a:cxn ang="0">
                  <a:pos x="10" y="0"/>
                </a:cxn>
                <a:cxn ang="0">
                  <a:pos x="10" y="197"/>
                </a:cxn>
                <a:cxn ang="0">
                  <a:pos x="0" y="385"/>
                </a:cxn>
                <a:cxn ang="0">
                  <a:pos x="0" y="187"/>
                </a:cxn>
              </a:cxnLst>
              <a:rect l="0" t="0" r="r" b="b"/>
              <a:pathLst>
                <a:path w="10" h="385">
                  <a:moveTo>
                    <a:pt x="0" y="187"/>
                  </a:moveTo>
                  <a:lnTo>
                    <a:pt x="10" y="0"/>
                  </a:lnTo>
                  <a:lnTo>
                    <a:pt x="10" y="197"/>
                  </a:lnTo>
                  <a:lnTo>
                    <a:pt x="0" y="385"/>
                  </a:lnTo>
                  <a:lnTo>
                    <a:pt x="0" y="187"/>
                  </a:lnTo>
                  <a:close/>
                </a:path>
              </a:pathLst>
            </a:custGeom>
            <a:solidFill>
              <a:srgbClr val="4D4D8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2046" name="Freeform 14"/>
            <p:cNvSpPr>
              <a:spLocks/>
            </p:cNvSpPr>
            <p:nvPr/>
          </p:nvSpPr>
          <p:spPr bwMode="auto">
            <a:xfrm>
              <a:off x="1922" y="1724"/>
              <a:ext cx="20" cy="1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0" y="187"/>
                </a:cxn>
                <a:cxn ang="0">
                  <a:pos x="0" y="0"/>
                </a:cxn>
              </a:cxnLst>
              <a:rect l="0" t="0" r="r" b="b"/>
              <a:pathLst>
                <a:path w="20" h="187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1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FF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2047" name="Freeform 15"/>
            <p:cNvSpPr>
              <a:spLocks/>
            </p:cNvSpPr>
            <p:nvPr/>
          </p:nvSpPr>
          <p:spPr bwMode="auto">
            <a:xfrm>
              <a:off x="2001" y="1823"/>
              <a:ext cx="593" cy="295"/>
            </a:xfrm>
            <a:custGeom>
              <a:avLst/>
              <a:gdLst/>
              <a:ahLst/>
              <a:cxnLst>
                <a:cxn ang="0">
                  <a:pos x="0" y="98"/>
                </a:cxn>
                <a:cxn ang="0">
                  <a:pos x="593" y="0"/>
                </a:cxn>
                <a:cxn ang="0">
                  <a:pos x="593" y="197"/>
                </a:cxn>
                <a:cxn ang="0">
                  <a:pos x="0" y="295"/>
                </a:cxn>
                <a:cxn ang="0">
                  <a:pos x="0" y="98"/>
                </a:cxn>
              </a:cxnLst>
              <a:rect l="0" t="0" r="r" b="b"/>
              <a:pathLst>
                <a:path w="593" h="295">
                  <a:moveTo>
                    <a:pt x="0" y="98"/>
                  </a:moveTo>
                  <a:lnTo>
                    <a:pt x="593" y="0"/>
                  </a:lnTo>
                  <a:lnTo>
                    <a:pt x="593" y="197"/>
                  </a:lnTo>
                  <a:lnTo>
                    <a:pt x="0" y="295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4D1A33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2048" name="Freeform 16"/>
            <p:cNvSpPr>
              <a:spLocks/>
            </p:cNvSpPr>
            <p:nvPr/>
          </p:nvSpPr>
          <p:spPr bwMode="auto">
            <a:xfrm>
              <a:off x="2001" y="1734"/>
              <a:ext cx="593" cy="18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50" y="0"/>
                </a:cxn>
                <a:cxn ang="0">
                  <a:pos x="89" y="0"/>
                </a:cxn>
                <a:cxn ang="0">
                  <a:pos x="129" y="0"/>
                </a:cxn>
                <a:cxn ang="0">
                  <a:pos x="168" y="0"/>
                </a:cxn>
                <a:cxn ang="0">
                  <a:pos x="198" y="0"/>
                </a:cxn>
                <a:cxn ang="0">
                  <a:pos x="237" y="10"/>
                </a:cxn>
                <a:cxn ang="0">
                  <a:pos x="267" y="10"/>
                </a:cxn>
                <a:cxn ang="0">
                  <a:pos x="307" y="20"/>
                </a:cxn>
                <a:cxn ang="0">
                  <a:pos x="346" y="20"/>
                </a:cxn>
                <a:cxn ang="0">
                  <a:pos x="386" y="30"/>
                </a:cxn>
                <a:cxn ang="0">
                  <a:pos x="415" y="30"/>
                </a:cxn>
                <a:cxn ang="0">
                  <a:pos x="445" y="39"/>
                </a:cxn>
                <a:cxn ang="0">
                  <a:pos x="475" y="39"/>
                </a:cxn>
                <a:cxn ang="0">
                  <a:pos x="504" y="49"/>
                </a:cxn>
                <a:cxn ang="0">
                  <a:pos x="524" y="59"/>
                </a:cxn>
                <a:cxn ang="0">
                  <a:pos x="554" y="69"/>
                </a:cxn>
                <a:cxn ang="0">
                  <a:pos x="573" y="69"/>
                </a:cxn>
                <a:cxn ang="0">
                  <a:pos x="593" y="79"/>
                </a:cxn>
                <a:cxn ang="0">
                  <a:pos x="0" y="187"/>
                </a:cxn>
                <a:cxn ang="0">
                  <a:pos x="20" y="0"/>
                </a:cxn>
              </a:cxnLst>
              <a:rect l="0" t="0" r="r" b="b"/>
              <a:pathLst>
                <a:path w="593" h="187">
                  <a:moveTo>
                    <a:pt x="20" y="0"/>
                  </a:moveTo>
                  <a:lnTo>
                    <a:pt x="50" y="0"/>
                  </a:lnTo>
                  <a:lnTo>
                    <a:pt x="89" y="0"/>
                  </a:lnTo>
                  <a:lnTo>
                    <a:pt x="129" y="0"/>
                  </a:lnTo>
                  <a:lnTo>
                    <a:pt x="168" y="0"/>
                  </a:lnTo>
                  <a:lnTo>
                    <a:pt x="198" y="0"/>
                  </a:lnTo>
                  <a:lnTo>
                    <a:pt x="237" y="10"/>
                  </a:lnTo>
                  <a:lnTo>
                    <a:pt x="267" y="10"/>
                  </a:lnTo>
                  <a:lnTo>
                    <a:pt x="307" y="20"/>
                  </a:lnTo>
                  <a:lnTo>
                    <a:pt x="346" y="20"/>
                  </a:lnTo>
                  <a:lnTo>
                    <a:pt x="386" y="30"/>
                  </a:lnTo>
                  <a:lnTo>
                    <a:pt x="415" y="30"/>
                  </a:lnTo>
                  <a:lnTo>
                    <a:pt x="445" y="39"/>
                  </a:lnTo>
                  <a:lnTo>
                    <a:pt x="475" y="39"/>
                  </a:lnTo>
                  <a:lnTo>
                    <a:pt x="504" y="49"/>
                  </a:lnTo>
                  <a:lnTo>
                    <a:pt x="524" y="59"/>
                  </a:lnTo>
                  <a:lnTo>
                    <a:pt x="554" y="69"/>
                  </a:lnTo>
                  <a:lnTo>
                    <a:pt x="573" y="69"/>
                  </a:lnTo>
                  <a:lnTo>
                    <a:pt x="593" y="79"/>
                  </a:lnTo>
                  <a:lnTo>
                    <a:pt x="0" y="187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993366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2049" name="Freeform 17"/>
            <p:cNvSpPr>
              <a:spLocks/>
            </p:cNvSpPr>
            <p:nvPr/>
          </p:nvSpPr>
          <p:spPr bwMode="auto">
            <a:xfrm>
              <a:off x="2080" y="1872"/>
              <a:ext cx="653" cy="266"/>
            </a:xfrm>
            <a:custGeom>
              <a:avLst/>
              <a:gdLst/>
              <a:ahLst/>
              <a:cxnLst>
                <a:cxn ang="0">
                  <a:pos x="0" y="69"/>
                </a:cxn>
                <a:cxn ang="0">
                  <a:pos x="653" y="0"/>
                </a:cxn>
                <a:cxn ang="0">
                  <a:pos x="653" y="197"/>
                </a:cxn>
                <a:cxn ang="0">
                  <a:pos x="0" y="266"/>
                </a:cxn>
                <a:cxn ang="0">
                  <a:pos x="0" y="69"/>
                </a:cxn>
              </a:cxnLst>
              <a:rect l="0" t="0" r="r" b="b"/>
              <a:pathLst>
                <a:path w="653" h="266">
                  <a:moveTo>
                    <a:pt x="0" y="69"/>
                  </a:moveTo>
                  <a:lnTo>
                    <a:pt x="653" y="0"/>
                  </a:lnTo>
                  <a:lnTo>
                    <a:pt x="653" y="197"/>
                  </a:lnTo>
                  <a:lnTo>
                    <a:pt x="0" y="266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808066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2050" name="Freeform 18"/>
            <p:cNvSpPr>
              <a:spLocks/>
            </p:cNvSpPr>
            <p:nvPr/>
          </p:nvSpPr>
          <p:spPr bwMode="auto">
            <a:xfrm>
              <a:off x="2080" y="1833"/>
              <a:ext cx="662" cy="108"/>
            </a:xfrm>
            <a:custGeom>
              <a:avLst/>
              <a:gdLst/>
              <a:ahLst/>
              <a:cxnLst>
                <a:cxn ang="0">
                  <a:pos x="593" y="0"/>
                </a:cxn>
                <a:cxn ang="0">
                  <a:pos x="613" y="9"/>
                </a:cxn>
                <a:cxn ang="0">
                  <a:pos x="623" y="9"/>
                </a:cxn>
                <a:cxn ang="0">
                  <a:pos x="633" y="19"/>
                </a:cxn>
                <a:cxn ang="0">
                  <a:pos x="643" y="19"/>
                </a:cxn>
                <a:cxn ang="0">
                  <a:pos x="653" y="29"/>
                </a:cxn>
                <a:cxn ang="0">
                  <a:pos x="662" y="29"/>
                </a:cxn>
                <a:cxn ang="0">
                  <a:pos x="0" y="108"/>
                </a:cxn>
                <a:cxn ang="0">
                  <a:pos x="593" y="0"/>
                </a:cxn>
              </a:cxnLst>
              <a:rect l="0" t="0" r="r" b="b"/>
              <a:pathLst>
                <a:path w="662" h="108">
                  <a:moveTo>
                    <a:pt x="593" y="0"/>
                  </a:moveTo>
                  <a:lnTo>
                    <a:pt x="613" y="9"/>
                  </a:lnTo>
                  <a:lnTo>
                    <a:pt x="623" y="9"/>
                  </a:lnTo>
                  <a:lnTo>
                    <a:pt x="633" y="19"/>
                  </a:lnTo>
                  <a:lnTo>
                    <a:pt x="643" y="19"/>
                  </a:lnTo>
                  <a:lnTo>
                    <a:pt x="653" y="29"/>
                  </a:lnTo>
                  <a:lnTo>
                    <a:pt x="662" y="29"/>
                  </a:lnTo>
                  <a:lnTo>
                    <a:pt x="0" y="108"/>
                  </a:lnTo>
                  <a:lnTo>
                    <a:pt x="593" y="0"/>
                  </a:lnTo>
                  <a:close/>
                </a:path>
              </a:pathLst>
            </a:custGeom>
            <a:solidFill>
              <a:srgbClr val="FFFFCC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2051" name="Freeform 19"/>
            <p:cNvSpPr>
              <a:spLocks/>
            </p:cNvSpPr>
            <p:nvPr/>
          </p:nvSpPr>
          <p:spPr bwMode="auto">
            <a:xfrm>
              <a:off x="1111" y="2000"/>
              <a:ext cx="1434" cy="385"/>
            </a:xfrm>
            <a:custGeom>
              <a:avLst/>
              <a:gdLst/>
              <a:ahLst/>
              <a:cxnLst>
                <a:cxn ang="0">
                  <a:pos x="1434" y="10"/>
                </a:cxn>
                <a:cxn ang="0">
                  <a:pos x="1424" y="30"/>
                </a:cxn>
                <a:cxn ang="0">
                  <a:pos x="1404" y="49"/>
                </a:cxn>
                <a:cxn ang="0">
                  <a:pos x="1374" y="69"/>
                </a:cxn>
                <a:cxn ang="0">
                  <a:pos x="1335" y="89"/>
                </a:cxn>
                <a:cxn ang="0">
                  <a:pos x="1286" y="109"/>
                </a:cxn>
                <a:cxn ang="0">
                  <a:pos x="1236" y="128"/>
                </a:cxn>
                <a:cxn ang="0">
                  <a:pos x="1177" y="138"/>
                </a:cxn>
                <a:cxn ang="0">
                  <a:pos x="1108" y="158"/>
                </a:cxn>
                <a:cxn ang="0">
                  <a:pos x="1038" y="168"/>
                </a:cxn>
                <a:cxn ang="0">
                  <a:pos x="959" y="178"/>
                </a:cxn>
                <a:cxn ang="0">
                  <a:pos x="880" y="178"/>
                </a:cxn>
                <a:cxn ang="0">
                  <a:pos x="801" y="187"/>
                </a:cxn>
                <a:cxn ang="0">
                  <a:pos x="712" y="187"/>
                </a:cxn>
                <a:cxn ang="0">
                  <a:pos x="623" y="187"/>
                </a:cxn>
                <a:cxn ang="0">
                  <a:pos x="554" y="178"/>
                </a:cxn>
                <a:cxn ang="0">
                  <a:pos x="465" y="178"/>
                </a:cxn>
                <a:cxn ang="0">
                  <a:pos x="386" y="168"/>
                </a:cxn>
                <a:cxn ang="0">
                  <a:pos x="327" y="158"/>
                </a:cxn>
                <a:cxn ang="0">
                  <a:pos x="257" y="138"/>
                </a:cxn>
                <a:cxn ang="0">
                  <a:pos x="188" y="128"/>
                </a:cxn>
                <a:cxn ang="0">
                  <a:pos x="139" y="109"/>
                </a:cxn>
                <a:cxn ang="0">
                  <a:pos x="89" y="89"/>
                </a:cxn>
                <a:cxn ang="0">
                  <a:pos x="60" y="69"/>
                </a:cxn>
                <a:cxn ang="0">
                  <a:pos x="30" y="49"/>
                </a:cxn>
                <a:cxn ang="0">
                  <a:pos x="10" y="30"/>
                </a:cxn>
                <a:cxn ang="0">
                  <a:pos x="0" y="10"/>
                </a:cxn>
                <a:cxn ang="0">
                  <a:pos x="0" y="197"/>
                </a:cxn>
                <a:cxn ang="0">
                  <a:pos x="0" y="217"/>
                </a:cxn>
                <a:cxn ang="0">
                  <a:pos x="20" y="237"/>
                </a:cxn>
                <a:cxn ang="0">
                  <a:pos x="40" y="257"/>
                </a:cxn>
                <a:cxn ang="0">
                  <a:pos x="79" y="276"/>
                </a:cxn>
                <a:cxn ang="0">
                  <a:pos x="109" y="296"/>
                </a:cxn>
                <a:cxn ang="0">
                  <a:pos x="168" y="316"/>
                </a:cxn>
                <a:cxn ang="0">
                  <a:pos x="228" y="335"/>
                </a:cxn>
                <a:cxn ang="0">
                  <a:pos x="287" y="345"/>
                </a:cxn>
                <a:cxn ang="0">
                  <a:pos x="356" y="355"/>
                </a:cxn>
                <a:cxn ang="0">
                  <a:pos x="435" y="365"/>
                </a:cxn>
                <a:cxn ang="0">
                  <a:pos x="505" y="375"/>
                </a:cxn>
                <a:cxn ang="0">
                  <a:pos x="594" y="375"/>
                </a:cxn>
                <a:cxn ang="0">
                  <a:pos x="673" y="385"/>
                </a:cxn>
                <a:cxn ang="0">
                  <a:pos x="752" y="385"/>
                </a:cxn>
                <a:cxn ang="0">
                  <a:pos x="841" y="375"/>
                </a:cxn>
                <a:cxn ang="0">
                  <a:pos x="920" y="375"/>
                </a:cxn>
                <a:cxn ang="0">
                  <a:pos x="999" y="365"/>
                </a:cxn>
                <a:cxn ang="0">
                  <a:pos x="1078" y="355"/>
                </a:cxn>
                <a:cxn ang="0">
                  <a:pos x="1147" y="345"/>
                </a:cxn>
                <a:cxn ang="0">
                  <a:pos x="1206" y="335"/>
                </a:cxn>
                <a:cxn ang="0">
                  <a:pos x="1266" y="316"/>
                </a:cxn>
                <a:cxn ang="0">
                  <a:pos x="1315" y="296"/>
                </a:cxn>
                <a:cxn ang="0">
                  <a:pos x="1355" y="276"/>
                </a:cxn>
                <a:cxn ang="0">
                  <a:pos x="1384" y="257"/>
                </a:cxn>
                <a:cxn ang="0">
                  <a:pos x="1414" y="237"/>
                </a:cxn>
                <a:cxn ang="0">
                  <a:pos x="1424" y="217"/>
                </a:cxn>
                <a:cxn ang="0">
                  <a:pos x="1434" y="197"/>
                </a:cxn>
              </a:cxnLst>
              <a:rect l="0" t="0" r="r" b="b"/>
              <a:pathLst>
                <a:path w="1434" h="385">
                  <a:moveTo>
                    <a:pt x="1434" y="0"/>
                  </a:moveTo>
                  <a:lnTo>
                    <a:pt x="1434" y="10"/>
                  </a:lnTo>
                  <a:lnTo>
                    <a:pt x="1424" y="20"/>
                  </a:lnTo>
                  <a:lnTo>
                    <a:pt x="1424" y="30"/>
                  </a:lnTo>
                  <a:lnTo>
                    <a:pt x="1414" y="40"/>
                  </a:lnTo>
                  <a:lnTo>
                    <a:pt x="1404" y="49"/>
                  </a:lnTo>
                  <a:lnTo>
                    <a:pt x="1384" y="59"/>
                  </a:lnTo>
                  <a:lnTo>
                    <a:pt x="1374" y="69"/>
                  </a:lnTo>
                  <a:lnTo>
                    <a:pt x="1355" y="79"/>
                  </a:lnTo>
                  <a:lnTo>
                    <a:pt x="1335" y="89"/>
                  </a:lnTo>
                  <a:lnTo>
                    <a:pt x="1315" y="99"/>
                  </a:lnTo>
                  <a:lnTo>
                    <a:pt x="1286" y="109"/>
                  </a:lnTo>
                  <a:lnTo>
                    <a:pt x="1266" y="118"/>
                  </a:lnTo>
                  <a:lnTo>
                    <a:pt x="1236" y="128"/>
                  </a:lnTo>
                  <a:lnTo>
                    <a:pt x="1206" y="138"/>
                  </a:lnTo>
                  <a:lnTo>
                    <a:pt x="1177" y="138"/>
                  </a:lnTo>
                  <a:lnTo>
                    <a:pt x="1147" y="148"/>
                  </a:lnTo>
                  <a:lnTo>
                    <a:pt x="1108" y="158"/>
                  </a:lnTo>
                  <a:lnTo>
                    <a:pt x="1078" y="158"/>
                  </a:lnTo>
                  <a:lnTo>
                    <a:pt x="1038" y="168"/>
                  </a:lnTo>
                  <a:lnTo>
                    <a:pt x="999" y="168"/>
                  </a:lnTo>
                  <a:lnTo>
                    <a:pt x="959" y="178"/>
                  </a:lnTo>
                  <a:lnTo>
                    <a:pt x="920" y="178"/>
                  </a:lnTo>
                  <a:lnTo>
                    <a:pt x="880" y="178"/>
                  </a:lnTo>
                  <a:lnTo>
                    <a:pt x="841" y="178"/>
                  </a:lnTo>
                  <a:lnTo>
                    <a:pt x="801" y="187"/>
                  </a:lnTo>
                  <a:lnTo>
                    <a:pt x="752" y="187"/>
                  </a:lnTo>
                  <a:lnTo>
                    <a:pt x="712" y="187"/>
                  </a:lnTo>
                  <a:lnTo>
                    <a:pt x="673" y="187"/>
                  </a:lnTo>
                  <a:lnTo>
                    <a:pt x="623" y="187"/>
                  </a:lnTo>
                  <a:lnTo>
                    <a:pt x="594" y="178"/>
                  </a:lnTo>
                  <a:lnTo>
                    <a:pt x="554" y="178"/>
                  </a:lnTo>
                  <a:lnTo>
                    <a:pt x="505" y="178"/>
                  </a:lnTo>
                  <a:lnTo>
                    <a:pt x="465" y="178"/>
                  </a:lnTo>
                  <a:lnTo>
                    <a:pt x="435" y="168"/>
                  </a:lnTo>
                  <a:lnTo>
                    <a:pt x="386" y="168"/>
                  </a:lnTo>
                  <a:lnTo>
                    <a:pt x="356" y="158"/>
                  </a:lnTo>
                  <a:lnTo>
                    <a:pt x="327" y="158"/>
                  </a:lnTo>
                  <a:lnTo>
                    <a:pt x="287" y="148"/>
                  </a:lnTo>
                  <a:lnTo>
                    <a:pt x="257" y="138"/>
                  </a:lnTo>
                  <a:lnTo>
                    <a:pt x="228" y="138"/>
                  </a:lnTo>
                  <a:lnTo>
                    <a:pt x="188" y="128"/>
                  </a:lnTo>
                  <a:lnTo>
                    <a:pt x="168" y="118"/>
                  </a:lnTo>
                  <a:lnTo>
                    <a:pt x="139" y="109"/>
                  </a:lnTo>
                  <a:lnTo>
                    <a:pt x="109" y="99"/>
                  </a:lnTo>
                  <a:lnTo>
                    <a:pt x="89" y="89"/>
                  </a:lnTo>
                  <a:lnTo>
                    <a:pt x="79" y="79"/>
                  </a:lnTo>
                  <a:lnTo>
                    <a:pt x="60" y="69"/>
                  </a:lnTo>
                  <a:lnTo>
                    <a:pt x="40" y="59"/>
                  </a:lnTo>
                  <a:lnTo>
                    <a:pt x="30" y="49"/>
                  </a:lnTo>
                  <a:lnTo>
                    <a:pt x="20" y="40"/>
                  </a:lnTo>
                  <a:lnTo>
                    <a:pt x="10" y="30"/>
                  </a:lnTo>
                  <a:lnTo>
                    <a:pt x="0" y="20"/>
                  </a:lnTo>
                  <a:lnTo>
                    <a:pt x="0" y="10"/>
                  </a:lnTo>
                  <a:lnTo>
                    <a:pt x="0" y="0"/>
                  </a:lnTo>
                  <a:lnTo>
                    <a:pt x="0" y="197"/>
                  </a:lnTo>
                  <a:lnTo>
                    <a:pt x="0" y="207"/>
                  </a:lnTo>
                  <a:lnTo>
                    <a:pt x="0" y="217"/>
                  </a:lnTo>
                  <a:lnTo>
                    <a:pt x="10" y="227"/>
                  </a:lnTo>
                  <a:lnTo>
                    <a:pt x="20" y="237"/>
                  </a:lnTo>
                  <a:lnTo>
                    <a:pt x="30" y="247"/>
                  </a:lnTo>
                  <a:lnTo>
                    <a:pt x="40" y="257"/>
                  </a:lnTo>
                  <a:lnTo>
                    <a:pt x="60" y="266"/>
                  </a:lnTo>
                  <a:lnTo>
                    <a:pt x="79" y="276"/>
                  </a:lnTo>
                  <a:lnTo>
                    <a:pt x="89" y="286"/>
                  </a:lnTo>
                  <a:lnTo>
                    <a:pt x="109" y="296"/>
                  </a:lnTo>
                  <a:lnTo>
                    <a:pt x="139" y="306"/>
                  </a:lnTo>
                  <a:lnTo>
                    <a:pt x="168" y="316"/>
                  </a:lnTo>
                  <a:lnTo>
                    <a:pt x="188" y="326"/>
                  </a:lnTo>
                  <a:lnTo>
                    <a:pt x="228" y="335"/>
                  </a:lnTo>
                  <a:lnTo>
                    <a:pt x="257" y="335"/>
                  </a:lnTo>
                  <a:lnTo>
                    <a:pt x="287" y="345"/>
                  </a:lnTo>
                  <a:lnTo>
                    <a:pt x="327" y="355"/>
                  </a:lnTo>
                  <a:lnTo>
                    <a:pt x="356" y="355"/>
                  </a:lnTo>
                  <a:lnTo>
                    <a:pt x="386" y="365"/>
                  </a:lnTo>
                  <a:lnTo>
                    <a:pt x="435" y="365"/>
                  </a:lnTo>
                  <a:lnTo>
                    <a:pt x="465" y="375"/>
                  </a:lnTo>
                  <a:lnTo>
                    <a:pt x="505" y="375"/>
                  </a:lnTo>
                  <a:lnTo>
                    <a:pt x="554" y="375"/>
                  </a:lnTo>
                  <a:lnTo>
                    <a:pt x="594" y="375"/>
                  </a:lnTo>
                  <a:lnTo>
                    <a:pt x="623" y="385"/>
                  </a:lnTo>
                  <a:lnTo>
                    <a:pt x="673" y="385"/>
                  </a:lnTo>
                  <a:lnTo>
                    <a:pt x="712" y="385"/>
                  </a:lnTo>
                  <a:lnTo>
                    <a:pt x="752" y="385"/>
                  </a:lnTo>
                  <a:lnTo>
                    <a:pt x="801" y="385"/>
                  </a:lnTo>
                  <a:lnTo>
                    <a:pt x="841" y="375"/>
                  </a:lnTo>
                  <a:lnTo>
                    <a:pt x="880" y="375"/>
                  </a:lnTo>
                  <a:lnTo>
                    <a:pt x="920" y="375"/>
                  </a:lnTo>
                  <a:lnTo>
                    <a:pt x="959" y="375"/>
                  </a:lnTo>
                  <a:lnTo>
                    <a:pt x="999" y="365"/>
                  </a:lnTo>
                  <a:lnTo>
                    <a:pt x="1038" y="365"/>
                  </a:lnTo>
                  <a:lnTo>
                    <a:pt x="1078" y="355"/>
                  </a:lnTo>
                  <a:lnTo>
                    <a:pt x="1108" y="355"/>
                  </a:lnTo>
                  <a:lnTo>
                    <a:pt x="1147" y="345"/>
                  </a:lnTo>
                  <a:lnTo>
                    <a:pt x="1177" y="335"/>
                  </a:lnTo>
                  <a:lnTo>
                    <a:pt x="1206" y="335"/>
                  </a:lnTo>
                  <a:lnTo>
                    <a:pt x="1236" y="326"/>
                  </a:lnTo>
                  <a:lnTo>
                    <a:pt x="1266" y="316"/>
                  </a:lnTo>
                  <a:lnTo>
                    <a:pt x="1286" y="306"/>
                  </a:lnTo>
                  <a:lnTo>
                    <a:pt x="1315" y="296"/>
                  </a:lnTo>
                  <a:lnTo>
                    <a:pt x="1335" y="286"/>
                  </a:lnTo>
                  <a:lnTo>
                    <a:pt x="1355" y="276"/>
                  </a:lnTo>
                  <a:lnTo>
                    <a:pt x="1374" y="266"/>
                  </a:lnTo>
                  <a:lnTo>
                    <a:pt x="1384" y="257"/>
                  </a:lnTo>
                  <a:lnTo>
                    <a:pt x="1404" y="247"/>
                  </a:lnTo>
                  <a:lnTo>
                    <a:pt x="1414" y="237"/>
                  </a:lnTo>
                  <a:lnTo>
                    <a:pt x="1424" y="227"/>
                  </a:lnTo>
                  <a:lnTo>
                    <a:pt x="1424" y="217"/>
                  </a:lnTo>
                  <a:lnTo>
                    <a:pt x="1434" y="207"/>
                  </a:lnTo>
                  <a:lnTo>
                    <a:pt x="1434" y="197"/>
                  </a:lnTo>
                  <a:lnTo>
                    <a:pt x="1434" y="0"/>
                  </a:lnTo>
                  <a:close/>
                </a:path>
              </a:pathLst>
            </a:custGeom>
            <a:solidFill>
              <a:srgbClr val="668080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2052" name="Freeform 20"/>
            <p:cNvSpPr>
              <a:spLocks/>
            </p:cNvSpPr>
            <p:nvPr/>
          </p:nvSpPr>
          <p:spPr bwMode="auto">
            <a:xfrm>
              <a:off x="1111" y="1813"/>
              <a:ext cx="1434" cy="374"/>
            </a:xfrm>
            <a:custGeom>
              <a:avLst/>
              <a:gdLst/>
              <a:ahLst/>
              <a:cxnLst>
                <a:cxn ang="0">
                  <a:pos x="1384" y="118"/>
                </a:cxn>
                <a:cxn ang="0">
                  <a:pos x="1414" y="138"/>
                </a:cxn>
                <a:cxn ang="0">
                  <a:pos x="1424" y="158"/>
                </a:cxn>
                <a:cxn ang="0">
                  <a:pos x="1434" y="187"/>
                </a:cxn>
                <a:cxn ang="0">
                  <a:pos x="1424" y="207"/>
                </a:cxn>
                <a:cxn ang="0">
                  <a:pos x="1414" y="227"/>
                </a:cxn>
                <a:cxn ang="0">
                  <a:pos x="1394" y="246"/>
                </a:cxn>
                <a:cxn ang="0">
                  <a:pos x="1355" y="266"/>
                </a:cxn>
                <a:cxn ang="0">
                  <a:pos x="1325" y="286"/>
                </a:cxn>
                <a:cxn ang="0">
                  <a:pos x="1276" y="305"/>
                </a:cxn>
                <a:cxn ang="0">
                  <a:pos x="1226" y="315"/>
                </a:cxn>
                <a:cxn ang="0">
                  <a:pos x="1157" y="335"/>
                </a:cxn>
                <a:cxn ang="0">
                  <a:pos x="1098" y="345"/>
                </a:cxn>
                <a:cxn ang="0">
                  <a:pos x="1019" y="355"/>
                </a:cxn>
                <a:cxn ang="0">
                  <a:pos x="949" y="365"/>
                </a:cxn>
                <a:cxn ang="0">
                  <a:pos x="860" y="365"/>
                </a:cxn>
                <a:cxn ang="0">
                  <a:pos x="791" y="374"/>
                </a:cxn>
                <a:cxn ang="0">
                  <a:pos x="702" y="374"/>
                </a:cxn>
                <a:cxn ang="0">
                  <a:pos x="623" y="374"/>
                </a:cxn>
                <a:cxn ang="0">
                  <a:pos x="544" y="365"/>
                </a:cxn>
                <a:cxn ang="0">
                  <a:pos x="465" y="365"/>
                </a:cxn>
                <a:cxn ang="0">
                  <a:pos x="386" y="355"/>
                </a:cxn>
                <a:cxn ang="0">
                  <a:pos x="317" y="345"/>
                </a:cxn>
                <a:cxn ang="0">
                  <a:pos x="257" y="325"/>
                </a:cxn>
                <a:cxn ang="0">
                  <a:pos x="188" y="315"/>
                </a:cxn>
                <a:cxn ang="0">
                  <a:pos x="139" y="296"/>
                </a:cxn>
                <a:cxn ang="0">
                  <a:pos x="89" y="276"/>
                </a:cxn>
                <a:cxn ang="0">
                  <a:pos x="60" y="256"/>
                </a:cxn>
                <a:cxn ang="0">
                  <a:pos x="30" y="236"/>
                </a:cxn>
                <a:cxn ang="0">
                  <a:pos x="10" y="217"/>
                </a:cxn>
                <a:cxn ang="0">
                  <a:pos x="0" y="197"/>
                </a:cxn>
                <a:cxn ang="0">
                  <a:pos x="0" y="177"/>
                </a:cxn>
                <a:cxn ang="0">
                  <a:pos x="10" y="158"/>
                </a:cxn>
                <a:cxn ang="0">
                  <a:pos x="20" y="138"/>
                </a:cxn>
                <a:cxn ang="0">
                  <a:pos x="50" y="118"/>
                </a:cxn>
                <a:cxn ang="0">
                  <a:pos x="79" y="98"/>
                </a:cxn>
                <a:cxn ang="0">
                  <a:pos x="129" y="79"/>
                </a:cxn>
                <a:cxn ang="0">
                  <a:pos x="178" y="59"/>
                </a:cxn>
                <a:cxn ang="0">
                  <a:pos x="238" y="49"/>
                </a:cxn>
                <a:cxn ang="0">
                  <a:pos x="297" y="29"/>
                </a:cxn>
                <a:cxn ang="0">
                  <a:pos x="366" y="20"/>
                </a:cxn>
                <a:cxn ang="0">
                  <a:pos x="435" y="10"/>
                </a:cxn>
                <a:cxn ang="0">
                  <a:pos x="514" y="0"/>
                </a:cxn>
                <a:cxn ang="0">
                  <a:pos x="594" y="0"/>
                </a:cxn>
                <a:cxn ang="0">
                  <a:pos x="673" y="0"/>
                </a:cxn>
                <a:cxn ang="0">
                  <a:pos x="712" y="187"/>
                </a:cxn>
              </a:cxnLst>
              <a:rect l="0" t="0" r="r" b="b"/>
              <a:pathLst>
                <a:path w="1434" h="374">
                  <a:moveTo>
                    <a:pt x="1374" y="108"/>
                  </a:moveTo>
                  <a:lnTo>
                    <a:pt x="1384" y="118"/>
                  </a:lnTo>
                  <a:lnTo>
                    <a:pt x="1404" y="138"/>
                  </a:lnTo>
                  <a:lnTo>
                    <a:pt x="1414" y="138"/>
                  </a:lnTo>
                  <a:lnTo>
                    <a:pt x="1424" y="148"/>
                  </a:lnTo>
                  <a:lnTo>
                    <a:pt x="1424" y="158"/>
                  </a:lnTo>
                  <a:lnTo>
                    <a:pt x="1434" y="177"/>
                  </a:lnTo>
                  <a:lnTo>
                    <a:pt x="1434" y="187"/>
                  </a:lnTo>
                  <a:lnTo>
                    <a:pt x="1434" y="197"/>
                  </a:lnTo>
                  <a:lnTo>
                    <a:pt x="1424" y="207"/>
                  </a:lnTo>
                  <a:lnTo>
                    <a:pt x="1424" y="217"/>
                  </a:lnTo>
                  <a:lnTo>
                    <a:pt x="1414" y="227"/>
                  </a:lnTo>
                  <a:lnTo>
                    <a:pt x="1404" y="236"/>
                  </a:lnTo>
                  <a:lnTo>
                    <a:pt x="1394" y="246"/>
                  </a:lnTo>
                  <a:lnTo>
                    <a:pt x="1374" y="256"/>
                  </a:lnTo>
                  <a:lnTo>
                    <a:pt x="1355" y="266"/>
                  </a:lnTo>
                  <a:lnTo>
                    <a:pt x="1345" y="276"/>
                  </a:lnTo>
                  <a:lnTo>
                    <a:pt x="1325" y="286"/>
                  </a:lnTo>
                  <a:lnTo>
                    <a:pt x="1295" y="296"/>
                  </a:lnTo>
                  <a:lnTo>
                    <a:pt x="1276" y="305"/>
                  </a:lnTo>
                  <a:lnTo>
                    <a:pt x="1246" y="305"/>
                  </a:lnTo>
                  <a:lnTo>
                    <a:pt x="1226" y="315"/>
                  </a:lnTo>
                  <a:lnTo>
                    <a:pt x="1187" y="325"/>
                  </a:lnTo>
                  <a:lnTo>
                    <a:pt x="1157" y="335"/>
                  </a:lnTo>
                  <a:lnTo>
                    <a:pt x="1127" y="335"/>
                  </a:lnTo>
                  <a:lnTo>
                    <a:pt x="1098" y="345"/>
                  </a:lnTo>
                  <a:lnTo>
                    <a:pt x="1048" y="355"/>
                  </a:lnTo>
                  <a:lnTo>
                    <a:pt x="1019" y="355"/>
                  </a:lnTo>
                  <a:lnTo>
                    <a:pt x="979" y="355"/>
                  </a:lnTo>
                  <a:lnTo>
                    <a:pt x="949" y="365"/>
                  </a:lnTo>
                  <a:lnTo>
                    <a:pt x="900" y="365"/>
                  </a:lnTo>
                  <a:lnTo>
                    <a:pt x="860" y="365"/>
                  </a:lnTo>
                  <a:lnTo>
                    <a:pt x="831" y="374"/>
                  </a:lnTo>
                  <a:lnTo>
                    <a:pt x="791" y="374"/>
                  </a:lnTo>
                  <a:lnTo>
                    <a:pt x="742" y="374"/>
                  </a:lnTo>
                  <a:lnTo>
                    <a:pt x="702" y="374"/>
                  </a:lnTo>
                  <a:lnTo>
                    <a:pt x="663" y="374"/>
                  </a:lnTo>
                  <a:lnTo>
                    <a:pt x="623" y="374"/>
                  </a:lnTo>
                  <a:lnTo>
                    <a:pt x="574" y="365"/>
                  </a:lnTo>
                  <a:lnTo>
                    <a:pt x="544" y="365"/>
                  </a:lnTo>
                  <a:lnTo>
                    <a:pt x="505" y="365"/>
                  </a:lnTo>
                  <a:lnTo>
                    <a:pt x="465" y="365"/>
                  </a:lnTo>
                  <a:lnTo>
                    <a:pt x="425" y="355"/>
                  </a:lnTo>
                  <a:lnTo>
                    <a:pt x="386" y="355"/>
                  </a:lnTo>
                  <a:lnTo>
                    <a:pt x="356" y="345"/>
                  </a:lnTo>
                  <a:lnTo>
                    <a:pt x="317" y="345"/>
                  </a:lnTo>
                  <a:lnTo>
                    <a:pt x="287" y="335"/>
                  </a:lnTo>
                  <a:lnTo>
                    <a:pt x="257" y="325"/>
                  </a:lnTo>
                  <a:lnTo>
                    <a:pt x="228" y="325"/>
                  </a:lnTo>
                  <a:lnTo>
                    <a:pt x="188" y="315"/>
                  </a:lnTo>
                  <a:lnTo>
                    <a:pt x="168" y="305"/>
                  </a:lnTo>
                  <a:lnTo>
                    <a:pt x="139" y="296"/>
                  </a:lnTo>
                  <a:lnTo>
                    <a:pt x="119" y="286"/>
                  </a:lnTo>
                  <a:lnTo>
                    <a:pt x="89" y="276"/>
                  </a:lnTo>
                  <a:lnTo>
                    <a:pt x="79" y="266"/>
                  </a:lnTo>
                  <a:lnTo>
                    <a:pt x="60" y="256"/>
                  </a:lnTo>
                  <a:lnTo>
                    <a:pt x="50" y="256"/>
                  </a:lnTo>
                  <a:lnTo>
                    <a:pt x="30" y="236"/>
                  </a:lnTo>
                  <a:lnTo>
                    <a:pt x="20" y="227"/>
                  </a:lnTo>
                  <a:lnTo>
                    <a:pt x="10" y="217"/>
                  </a:lnTo>
                  <a:lnTo>
                    <a:pt x="0" y="207"/>
                  </a:lnTo>
                  <a:lnTo>
                    <a:pt x="0" y="197"/>
                  </a:lnTo>
                  <a:lnTo>
                    <a:pt x="0" y="187"/>
                  </a:lnTo>
                  <a:lnTo>
                    <a:pt x="0" y="177"/>
                  </a:lnTo>
                  <a:lnTo>
                    <a:pt x="0" y="167"/>
                  </a:lnTo>
                  <a:lnTo>
                    <a:pt x="10" y="158"/>
                  </a:lnTo>
                  <a:lnTo>
                    <a:pt x="10" y="148"/>
                  </a:lnTo>
                  <a:lnTo>
                    <a:pt x="20" y="138"/>
                  </a:lnTo>
                  <a:lnTo>
                    <a:pt x="30" y="128"/>
                  </a:lnTo>
                  <a:lnTo>
                    <a:pt x="50" y="118"/>
                  </a:lnTo>
                  <a:lnTo>
                    <a:pt x="70" y="108"/>
                  </a:lnTo>
                  <a:lnTo>
                    <a:pt x="79" y="98"/>
                  </a:lnTo>
                  <a:lnTo>
                    <a:pt x="99" y="89"/>
                  </a:lnTo>
                  <a:lnTo>
                    <a:pt x="129" y="79"/>
                  </a:lnTo>
                  <a:lnTo>
                    <a:pt x="149" y="69"/>
                  </a:lnTo>
                  <a:lnTo>
                    <a:pt x="178" y="59"/>
                  </a:lnTo>
                  <a:lnTo>
                    <a:pt x="198" y="59"/>
                  </a:lnTo>
                  <a:lnTo>
                    <a:pt x="238" y="49"/>
                  </a:lnTo>
                  <a:lnTo>
                    <a:pt x="267" y="39"/>
                  </a:lnTo>
                  <a:lnTo>
                    <a:pt x="297" y="29"/>
                  </a:lnTo>
                  <a:lnTo>
                    <a:pt x="327" y="29"/>
                  </a:lnTo>
                  <a:lnTo>
                    <a:pt x="366" y="20"/>
                  </a:lnTo>
                  <a:lnTo>
                    <a:pt x="396" y="20"/>
                  </a:lnTo>
                  <a:lnTo>
                    <a:pt x="435" y="10"/>
                  </a:lnTo>
                  <a:lnTo>
                    <a:pt x="465" y="10"/>
                  </a:lnTo>
                  <a:lnTo>
                    <a:pt x="514" y="0"/>
                  </a:lnTo>
                  <a:lnTo>
                    <a:pt x="554" y="0"/>
                  </a:lnTo>
                  <a:lnTo>
                    <a:pt x="594" y="0"/>
                  </a:lnTo>
                  <a:lnTo>
                    <a:pt x="623" y="0"/>
                  </a:lnTo>
                  <a:lnTo>
                    <a:pt x="673" y="0"/>
                  </a:lnTo>
                  <a:lnTo>
                    <a:pt x="712" y="0"/>
                  </a:lnTo>
                  <a:lnTo>
                    <a:pt x="712" y="187"/>
                  </a:lnTo>
                  <a:lnTo>
                    <a:pt x="1374" y="108"/>
                  </a:lnTo>
                  <a:close/>
                </a:path>
              </a:pathLst>
            </a:custGeom>
            <a:solidFill>
              <a:srgbClr val="CCFFFF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2053" name="Rectangle 21"/>
            <p:cNvSpPr>
              <a:spLocks noChangeArrowheads="1"/>
            </p:cNvSpPr>
            <p:nvPr/>
          </p:nvSpPr>
          <p:spPr bwMode="auto">
            <a:xfrm>
              <a:off x="1892" y="1527"/>
              <a:ext cx="53" cy="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sz="1800">
                  <a:solidFill>
                    <a:srgbClr val="000099"/>
                  </a:solidFill>
                </a:rPr>
                <a:t>6</a:t>
              </a:r>
              <a:endParaRPr lang="es-ES" sz="2000">
                <a:solidFill>
                  <a:srgbClr val="000099"/>
                </a:solidFill>
              </a:endParaRPr>
            </a:p>
          </p:txBody>
        </p:sp>
        <p:sp>
          <p:nvSpPr>
            <p:cNvPr id="172054" name="Rectangle 22"/>
            <p:cNvSpPr>
              <a:spLocks noChangeArrowheads="1"/>
            </p:cNvSpPr>
            <p:nvPr/>
          </p:nvSpPr>
          <p:spPr bwMode="auto">
            <a:xfrm>
              <a:off x="2367" y="1557"/>
              <a:ext cx="158" cy="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sz="1800">
                  <a:solidFill>
                    <a:srgbClr val="000099"/>
                  </a:solidFill>
                </a:rPr>
                <a:t>303</a:t>
              </a:r>
              <a:endParaRPr lang="es-ES" sz="2000">
                <a:solidFill>
                  <a:srgbClr val="000099"/>
                </a:solidFill>
              </a:endParaRPr>
            </a:p>
          </p:txBody>
        </p:sp>
        <p:sp>
          <p:nvSpPr>
            <p:cNvPr id="172055" name="Rectangle 23"/>
            <p:cNvSpPr>
              <a:spLocks noChangeArrowheads="1"/>
            </p:cNvSpPr>
            <p:nvPr/>
          </p:nvSpPr>
          <p:spPr bwMode="auto">
            <a:xfrm>
              <a:off x="2752" y="1714"/>
              <a:ext cx="138" cy="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1" hangingPunct="1"/>
              <a:r>
                <a:rPr lang="es-ES" sz="1800">
                  <a:solidFill>
                    <a:srgbClr val="000099"/>
                  </a:solidFill>
                </a:rPr>
                <a:t>60</a:t>
              </a:r>
              <a:endParaRPr lang="es-ES" sz="2000">
                <a:solidFill>
                  <a:srgbClr val="000099"/>
                </a:solidFill>
              </a:endParaRPr>
            </a:p>
          </p:txBody>
        </p:sp>
        <p:sp>
          <p:nvSpPr>
            <p:cNvPr id="172056" name="Rectangle 24"/>
            <p:cNvSpPr>
              <a:spLocks noChangeArrowheads="1"/>
            </p:cNvSpPr>
            <p:nvPr/>
          </p:nvSpPr>
          <p:spPr bwMode="auto">
            <a:xfrm>
              <a:off x="1121" y="2395"/>
              <a:ext cx="212" cy="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sz="1800">
                  <a:solidFill>
                    <a:srgbClr val="000099"/>
                  </a:solidFill>
                </a:rPr>
                <a:t>1627</a:t>
              </a:r>
              <a:endParaRPr lang="es-ES" sz="2000">
                <a:solidFill>
                  <a:srgbClr val="000099"/>
                </a:solidFill>
              </a:endParaRPr>
            </a:p>
          </p:txBody>
        </p:sp>
      </p:grpSp>
      <p:grpSp>
        <p:nvGrpSpPr>
          <p:cNvPr id="172057" name="Group 25"/>
          <p:cNvGrpSpPr>
            <a:grpSpLocks/>
          </p:cNvGrpSpPr>
          <p:nvPr/>
        </p:nvGrpSpPr>
        <p:grpSpPr bwMode="auto">
          <a:xfrm>
            <a:off x="5834063" y="2349500"/>
            <a:ext cx="1876425" cy="1339850"/>
            <a:chOff x="3456" y="1306"/>
            <a:chExt cx="1182" cy="844"/>
          </a:xfrm>
        </p:grpSpPr>
        <p:sp>
          <p:nvSpPr>
            <p:cNvPr id="172058" name="Rectangle 26"/>
            <p:cNvSpPr>
              <a:spLocks noChangeArrowheads="1"/>
            </p:cNvSpPr>
            <p:nvPr/>
          </p:nvSpPr>
          <p:spPr bwMode="auto">
            <a:xfrm>
              <a:off x="3456" y="1346"/>
              <a:ext cx="69" cy="69"/>
            </a:xfrm>
            <a:prstGeom prst="rect">
              <a:avLst/>
            </a:prstGeom>
            <a:solidFill>
              <a:srgbClr val="9999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2059" name="Rectangle 27"/>
            <p:cNvSpPr>
              <a:spLocks noChangeArrowheads="1"/>
            </p:cNvSpPr>
            <p:nvPr/>
          </p:nvSpPr>
          <p:spPr bwMode="auto">
            <a:xfrm>
              <a:off x="3555" y="1306"/>
              <a:ext cx="108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sz="1400">
                  <a:solidFill>
                    <a:srgbClr val="000099"/>
                  </a:solidFill>
                </a:rPr>
                <a:t>CORRESPONDENCIA</a:t>
              </a:r>
              <a:endParaRPr lang="es-ES" sz="1800">
                <a:solidFill>
                  <a:srgbClr val="000099"/>
                </a:solidFill>
              </a:endParaRPr>
            </a:p>
          </p:txBody>
        </p:sp>
        <p:sp>
          <p:nvSpPr>
            <p:cNvPr id="172060" name="Rectangle 28"/>
            <p:cNvSpPr>
              <a:spLocks noChangeArrowheads="1"/>
            </p:cNvSpPr>
            <p:nvPr/>
          </p:nvSpPr>
          <p:spPr bwMode="auto">
            <a:xfrm>
              <a:off x="3456" y="1582"/>
              <a:ext cx="69" cy="69"/>
            </a:xfrm>
            <a:prstGeom prst="rect">
              <a:avLst/>
            </a:prstGeom>
            <a:solidFill>
              <a:srgbClr val="993366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2061" name="Rectangle 29"/>
            <p:cNvSpPr>
              <a:spLocks noChangeArrowheads="1"/>
            </p:cNvSpPr>
            <p:nvPr/>
          </p:nvSpPr>
          <p:spPr bwMode="auto">
            <a:xfrm>
              <a:off x="3555" y="1543"/>
              <a:ext cx="57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sz="1400">
                  <a:solidFill>
                    <a:srgbClr val="000099"/>
                  </a:solidFill>
                </a:rPr>
                <a:t>PERSONAL</a:t>
              </a:r>
              <a:endParaRPr lang="es-ES" sz="1800">
                <a:solidFill>
                  <a:srgbClr val="000099"/>
                </a:solidFill>
              </a:endParaRPr>
            </a:p>
          </p:txBody>
        </p:sp>
        <p:sp>
          <p:nvSpPr>
            <p:cNvPr id="172062" name="Rectangle 30"/>
            <p:cNvSpPr>
              <a:spLocks noChangeArrowheads="1"/>
            </p:cNvSpPr>
            <p:nvPr/>
          </p:nvSpPr>
          <p:spPr bwMode="auto">
            <a:xfrm>
              <a:off x="3456" y="1819"/>
              <a:ext cx="69" cy="69"/>
            </a:xfrm>
            <a:prstGeom prst="rect">
              <a:avLst/>
            </a:prstGeom>
            <a:solidFill>
              <a:srgbClr val="FFFFCC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2063" name="Rectangle 31"/>
            <p:cNvSpPr>
              <a:spLocks noChangeArrowheads="1"/>
            </p:cNvSpPr>
            <p:nvPr/>
          </p:nvSpPr>
          <p:spPr bwMode="auto">
            <a:xfrm>
              <a:off x="3555" y="1779"/>
              <a:ext cx="90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sz="1400">
                  <a:solidFill>
                    <a:srgbClr val="000099"/>
                  </a:solidFill>
                </a:rPr>
                <a:t>ODECO VIRTUAL</a:t>
              </a:r>
              <a:endParaRPr lang="es-ES" sz="1800">
                <a:solidFill>
                  <a:srgbClr val="000099"/>
                </a:solidFill>
              </a:endParaRPr>
            </a:p>
          </p:txBody>
        </p:sp>
        <p:sp>
          <p:nvSpPr>
            <p:cNvPr id="172064" name="Rectangle 32"/>
            <p:cNvSpPr>
              <a:spLocks noChangeArrowheads="1"/>
            </p:cNvSpPr>
            <p:nvPr/>
          </p:nvSpPr>
          <p:spPr bwMode="auto">
            <a:xfrm>
              <a:off x="3456" y="2056"/>
              <a:ext cx="69" cy="69"/>
            </a:xfrm>
            <a:prstGeom prst="rect">
              <a:avLst/>
            </a:prstGeom>
            <a:solidFill>
              <a:srgbClr val="CCFFFF"/>
            </a:solidFill>
            <a:ln w="158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2065" name="Rectangle 33"/>
            <p:cNvSpPr>
              <a:spLocks noChangeArrowheads="1"/>
            </p:cNvSpPr>
            <p:nvPr/>
          </p:nvSpPr>
          <p:spPr bwMode="auto">
            <a:xfrm>
              <a:off x="3555" y="2016"/>
              <a:ext cx="57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s-ES" sz="1400">
                  <a:solidFill>
                    <a:srgbClr val="000099"/>
                  </a:solidFill>
                </a:rPr>
                <a:t>TELEFONO</a:t>
              </a:r>
              <a:endParaRPr lang="es-ES" sz="1800">
                <a:solidFill>
                  <a:srgbClr val="000099"/>
                </a:solidFill>
              </a:endParaRPr>
            </a:p>
          </p:txBody>
        </p:sp>
      </p:grpSp>
      <p:sp>
        <p:nvSpPr>
          <p:cNvPr id="172075" name="Rectangle 43"/>
          <p:cNvSpPr>
            <a:spLocks noChangeArrowheads="1"/>
          </p:cNvSpPr>
          <p:nvPr/>
        </p:nvSpPr>
        <p:spPr bwMode="auto">
          <a:xfrm>
            <a:off x="900113" y="5013325"/>
            <a:ext cx="792003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400" b="1">
                <a:solidFill>
                  <a:srgbClr val="000099"/>
                </a:solidFill>
              </a:rPr>
              <a:t>Procesos Regulatorios con Certificado Internacional  de Gestión de Calidad ISO 9000:2001 otorgado por ICONTEC</a:t>
            </a:r>
          </a:p>
        </p:txBody>
      </p:sp>
      <p:sp>
        <p:nvSpPr>
          <p:cNvPr id="172076" name="Rectangle 44"/>
          <p:cNvSpPr>
            <a:spLocks noChangeArrowheads="1"/>
          </p:cNvSpPr>
          <p:nvPr/>
        </p:nvSpPr>
        <p:spPr bwMode="auto">
          <a:xfrm>
            <a:off x="34925" y="115888"/>
            <a:ext cx="9023350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BO" sz="3600" b="1">
                <a:solidFill>
                  <a:srgbClr val="000099"/>
                </a:solidFill>
              </a:rPr>
              <a:t>Atención de Reclamaciones de Consumidores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BO" b="1">
                <a:solidFill>
                  <a:srgbClr val="000099"/>
                </a:solidFill>
              </a:rPr>
              <a:t>Resultados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362200"/>
            <a:ext cx="7620000" cy="1828800"/>
          </a:xfrm>
        </p:spPr>
        <p:txBody>
          <a:bodyPr/>
          <a:lstStyle/>
          <a:p>
            <a:r>
              <a:rPr lang="es-ES_tradnl" sz="6000">
                <a:effectLst>
                  <a:outerShdw blurRad="38100" dist="38100" dir="2700000" algn="tl">
                    <a:srgbClr val="C0C0C0"/>
                  </a:outerShdw>
                </a:effectLst>
              </a:rPr>
              <a:t>Conclusiones y Desafíos</a:t>
            </a:r>
            <a:endParaRPr lang="es-ES" sz="60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Line 2"/>
          <p:cNvSpPr>
            <a:spLocks noChangeShapeType="1"/>
          </p:cNvSpPr>
          <p:nvPr/>
        </p:nvSpPr>
        <p:spPr bwMode="auto">
          <a:xfrm>
            <a:off x="647700" y="2282825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2627" name="Line 3"/>
          <p:cNvSpPr>
            <a:spLocks noChangeShapeType="1"/>
          </p:cNvSpPr>
          <p:nvPr/>
        </p:nvSpPr>
        <p:spPr bwMode="auto">
          <a:xfrm>
            <a:off x="647700" y="5559425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2628" name="Line 4"/>
          <p:cNvSpPr>
            <a:spLocks noChangeShapeType="1"/>
          </p:cNvSpPr>
          <p:nvPr/>
        </p:nvSpPr>
        <p:spPr bwMode="auto">
          <a:xfrm flipV="1">
            <a:off x="647700" y="2816225"/>
            <a:ext cx="34290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2629" name="Line 5"/>
          <p:cNvSpPr>
            <a:spLocks noChangeShapeType="1"/>
          </p:cNvSpPr>
          <p:nvPr/>
        </p:nvSpPr>
        <p:spPr bwMode="auto">
          <a:xfrm>
            <a:off x="647700" y="2587625"/>
            <a:ext cx="304800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2630" name="Line 6"/>
          <p:cNvSpPr>
            <a:spLocks noChangeShapeType="1"/>
          </p:cNvSpPr>
          <p:nvPr/>
        </p:nvSpPr>
        <p:spPr bwMode="auto">
          <a:xfrm>
            <a:off x="2298700" y="3959225"/>
            <a:ext cx="0" cy="16002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2631" name="Line 7"/>
          <p:cNvSpPr>
            <a:spLocks noChangeShapeType="1"/>
          </p:cNvSpPr>
          <p:nvPr/>
        </p:nvSpPr>
        <p:spPr bwMode="auto">
          <a:xfrm flipH="1">
            <a:off x="647700" y="3959225"/>
            <a:ext cx="16764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2632" name="Freeform 8" descr="Diagonal hacia abajo ancha"/>
          <p:cNvSpPr>
            <a:spLocks/>
          </p:cNvSpPr>
          <p:nvPr/>
        </p:nvSpPr>
        <p:spPr bwMode="auto">
          <a:xfrm>
            <a:off x="647700" y="2587625"/>
            <a:ext cx="1600200" cy="1358900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93"/>
              </a:cxn>
              <a:cxn ang="0">
                <a:pos x="0" y="856"/>
              </a:cxn>
              <a:cxn ang="0">
                <a:pos x="1008" y="856"/>
              </a:cxn>
              <a:cxn ang="0">
                <a:pos x="6" y="0"/>
              </a:cxn>
            </a:cxnLst>
            <a:rect l="0" t="0" r="r" b="b"/>
            <a:pathLst>
              <a:path w="1008" h="856">
                <a:moveTo>
                  <a:pt x="6" y="0"/>
                </a:moveTo>
                <a:cubicBezTo>
                  <a:pt x="6" y="31"/>
                  <a:pt x="6" y="62"/>
                  <a:pt x="6" y="93"/>
                </a:cubicBezTo>
                <a:lnTo>
                  <a:pt x="0" y="856"/>
                </a:lnTo>
                <a:lnTo>
                  <a:pt x="1008" y="856"/>
                </a:lnTo>
                <a:lnTo>
                  <a:pt x="6" y="0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2633" name="Freeform 9" descr="Diagonal hacia arriba ancha"/>
          <p:cNvSpPr>
            <a:spLocks/>
          </p:cNvSpPr>
          <p:nvPr/>
        </p:nvSpPr>
        <p:spPr bwMode="auto">
          <a:xfrm>
            <a:off x="647700" y="3959225"/>
            <a:ext cx="1600200" cy="990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24"/>
              </a:cxn>
              <a:cxn ang="0">
                <a:pos x="1008" y="0"/>
              </a:cxn>
              <a:cxn ang="0">
                <a:pos x="0" y="0"/>
              </a:cxn>
            </a:cxnLst>
            <a:rect l="0" t="0" r="r" b="b"/>
            <a:pathLst>
              <a:path w="1008" h="624">
                <a:moveTo>
                  <a:pt x="0" y="0"/>
                </a:moveTo>
                <a:lnTo>
                  <a:pt x="0" y="624"/>
                </a:lnTo>
                <a:lnTo>
                  <a:pt x="1008" y="0"/>
                </a:lnTo>
                <a:lnTo>
                  <a:pt x="0" y="0"/>
                </a:lnTo>
                <a:close/>
              </a:path>
            </a:pathLst>
          </a:custGeom>
          <a:pattFill prst="wd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2634" name="Text Box 10"/>
          <p:cNvSpPr txBox="1">
            <a:spLocks noChangeArrowheads="1"/>
          </p:cNvSpPr>
          <p:nvPr/>
        </p:nvSpPr>
        <p:spPr bwMode="auto">
          <a:xfrm>
            <a:off x="1028700" y="2408238"/>
            <a:ext cx="2932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Excedente del Consumidor</a:t>
            </a:r>
            <a:endParaRPr lang="es-ES" sz="2000"/>
          </a:p>
        </p:txBody>
      </p:sp>
      <p:sp>
        <p:nvSpPr>
          <p:cNvPr id="282635" name="Text Box 11"/>
          <p:cNvSpPr txBox="1">
            <a:spLocks noChangeArrowheads="1"/>
          </p:cNvSpPr>
          <p:nvPr/>
        </p:nvSpPr>
        <p:spPr bwMode="auto">
          <a:xfrm>
            <a:off x="800100" y="5102225"/>
            <a:ext cx="2678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Excedente del Productor</a:t>
            </a:r>
            <a:endParaRPr lang="es-ES" sz="2000"/>
          </a:p>
        </p:txBody>
      </p:sp>
      <p:sp>
        <p:nvSpPr>
          <p:cNvPr id="282636" name="Line 12"/>
          <p:cNvSpPr>
            <a:spLocks noChangeShapeType="1"/>
          </p:cNvSpPr>
          <p:nvPr/>
        </p:nvSpPr>
        <p:spPr bwMode="auto">
          <a:xfrm>
            <a:off x="1181100" y="4340225"/>
            <a:ext cx="381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2637" name="Line 13"/>
          <p:cNvSpPr>
            <a:spLocks noChangeShapeType="1"/>
          </p:cNvSpPr>
          <p:nvPr/>
        </p:nvSpPr>
        <p:spPr bwMode="auto">
          <a:xfrm flipV="1">
            <a:off x="1257300" y="2816225"/>
            <a:ext cx="1600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2638" name="Text Box 14"/>
          <p:cNvSpPr txBox="1">
            <a:spLocks noChangeArrowheads="1"/>
          </p:cNvSpPr>
          <p:nvPr/>
        </p:nvSpPr>
        <p:spPr bwMode="auto">
          <a:xfrm>
            <a:off x="2120900" y="5534025"/>
            <a:ext cx="450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Q</a:t>
            </a:r>
            <a:r>
              <a:rPr lang="es-MX" sz="2000" baseline="-25000"/>
              <a:t>0</a:t>
            </a:r>
            <a:endParaRPr lang="es-ES" sz="2000"/>
          </a:p>
        </p:txBody>
      </p:sp>
      <p:sp>
        <p:nvSpPr>
          <p:cNvPr id="282639" name="Text Box 15"/>
          <p:cNvSpPr txBox="1">
            <a:spLocks noChangeArrowheads="1"/>
          </p:cNvSpPr>
          <p:nvPr/>
        </p:nvSpPr>
        <p:spPr bwMode="auto">
          <a:xfrm>
            <a:off x="3635375" y="4797425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D</a:t>
            </a:r>
            <a:endParaRPr lang="es-ES" sz="2000"/>
          </a:p>
        </p:txBody>
      </p:sp>
      <p:sp>
        <p:nvSpPr>
          <p:cNvPr id="282640" name="Text Box 16"/>
          <p:cNvSpPr txBox="1">
            <a:spLocks noChangeArrowheads="1"/>
          </p:cNvSpPr>
          <p:nvPr/>
        </p:nvSpPr>
        <p:spPr bwMode="auto">
          <a:xfrm>
            <a:off x="3995738" y="2743200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O</a:t>
            </a:r>
            <a:endParaRPr lang="es-ES" sz="2000"/>
          </a:p>
        </p:txBody>
      </p:sp>
      <p:sp>
        <p:nvSpPr>
          <p:cNvPr id="282641" name="Text Box 17"/>
          <p:cNvSpPr txBox="1">
            <a:spLocks noChangeArrowheads="1"/>
          </p:cNvSpPr>
          <p:nvPr/>
        </p:nvSpPr>
        <p:spPr bwMode="auto">
          <a:xfrm>
            <a:off x="179388" y="3500438"/>
            <a:ext cx="407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000"/>
              <a:t>P</a:t>
            </a:r>
            <a:endParaRPr lang="es-ES" sz="2000"/>
          </a:p>
        </p:txBody>
      </p:sp>
      <p:sp>
        <p:nvSpPr>
          <p:cNvPr id="282642" name="Text Box 18"/>
          <p:cNvSpPr txBox="1">
            <a:spLocks noChangeArrowheads="1"/>
          </p:cNvSpPr>
          <p:nvPr/>
        </p:nvSpPr>
        <p:spPr bwMode="auto">
          <a:xfrm>
            <a:off x="3108325" y="6238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es-ES" sz="2000"/>
          </a:p>
        </p:txBody>
      </p:sp>
      <p:sp>
        <p:nvSpPr>
          <p:cNvPr id="282643" name="Text Box 19"/>
          <p:cNvSpPr txBox="1">
            <a:spLocks noChangeArrowheads="1"/>
          </p:cNvSpPr>
          <p:nvPr/>
        </p:nvSpPr>
        <p:spPr bwMode="auto">
          <a:xfrm>
            <a:off x="239713" y="20859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400"/>
              <a:t>p</a:t>
            </a:r>
            <a:endParaRPr lang="es-ES" sz="2400"/>
          </a:p>
        </p:txBody>
      </p:sp>
      <p:sp>
        <p:nvSpPr>
          <p:cNvPr id="282644" name="Text Box 20"/>
          <p:cNvSpPr txBox="1">
            <a:spLocks noChangeArrowheads="1"/>
          </p:cNvSpPr>
          <p:nvPr/>
        </p:nvSpPr>
        <p:spPr bwMode="auto">
          <a:xfrm>
            <a:off x="3779838" y="5564188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400"/>
              <a:t>Q</a:t>
            </a:r>
            <a:endParaRPr lang="es-ES" sz="2400"/>
          </a:p>
        </p:txBody>
      </p:sp>
      <p:sp>
        <p:nvSpPr>
          <p:cNvPr id="282645" name="Rectangle 21"/>
          <p:cNvSpPr>
            <a:spLocks noChangeArrowheads="1"/>
          </p:cNvSpPr>
          <p:nvPr/>
        </p:nvSpPr>
        <p:spPr bwMode="auto">
          <a:xfrm>
            <a:off x="685800" y="122238"/>
            <a:ext cx="777240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1" hangingPunct="1"/>
            <a:r>
              <a:rPr lang="es-MX" sz="4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COMPETENCIA PERFECTA</a:t>
            </a:r>
            <a:endParaRPr lang="es-ES" sz="40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2646" name="Rectangle 22"/>
          <p:cNvSpPr>
            <a:spLocks noChangeArrowheads="1"/>
          </p:cNvSpPr>
          <p:nvPr/>
        </p:nvSpPr>
        <p:spPr bwMode="auto">
          <a:xfrm>
            <a:off x="179388" y="1412875"/>
            <a:ext cx="4027487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1" hangingPunct="1"/>
            <a:r>
              <a:rPr lang="es-MX" sz="2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MERCADO</a:t>
            </a:r>
            <a:endParaRPr lang="es-ES" sz="24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2647" name="Text Box 23"/>
          <p:cNvSpPr txBox="1">
            <a:spLocks noChangeArrowheads="1"/>
          </p:cNvSpPr>
          <p:nvPr/>
        </p:nvSpPr>
        <p:spPr bwMode="auto">
          <a:xfrm>
            <a:off x="4500563" y="1268413"/>
            <a:ext cx="4406900" cy="5273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indent="-457200" eaLnBrk="1" hangingPunct="1"/>
            <a:r>
              <a:rPr lang="es-ES" sz="2000" b="1" u="sng">
                <a:solidFill>
                  <a:srgbClr val="000099"/>
                </a:solidFill>
                <a:cs typeface="Times New Roman" charset="0"/>
              </a:rPr>
              <a:t>Condiciones</a:t>
            </a:r>
            <a:endParaRPr lang="es-ES" sz="2000">
              <a:solidFill>
                <a:srgbClr val="000099"/>
              </a:solidFill>
              <a:cs typeface="Times New Roman" charset="0"/>
            </a:endParaRPr>
          </a:p>
          <a:p>
            <a:pPr marL="457200" indent="-457200" algn="just" eaLnBrk="1" hangingPunct="1">
              <a:buFontTx/>
              <a:buAutoNum type="arabicPeriod"/>
            </a:pPr>
            <a:r>
              <a:rPr lang="es-ES" sz="2000">
                <a:solidFill>
                  <a:srgbClr val="000099"/>
                </a:solidFill>
                <a:cs typeface="Times New Roman" charset="0"/>
              </a:rPr>
              <a:t>Gran número de compradores y vendedores, ninguno puede influir en el precio ni en la cantidad.</a:t>
            </a:r>
            <a:endParaRPr lang="es-MX" sz="2000">
              <a:solidFill>
                <a:srgbClr val="000099"/>
              </a:solidFill>
              <a:cs typeface="Times New Roman" charset="0"/>
            </a:endParaRPr>
          </a:p>
          <a:p>
            <a:pPr marL="457200" indent="-457200" algn="just" eaLnBrk="1" hangingPunct="1">
              <a:buFontTx/>
              <a:buAutoNum type="arabicPeriod"/>
            </a:pPr>
            <a:r>
              <a:rPr lang="es-ES" sz="2000">
                <a:solidFill>
                  <a:srgbClr val="000099"/>
                </a:solidFill>
                <a:cs typeface="Times New Roman" charset="0"/>
              </a:rPr>
              <a:t>Libre entrada y salida. La industria se ajusta a l</a:t>
            </a:r>
            <a:r>
              <a:rPr lang="es-MX" sz="2000">
                <a:solidFill>
                  <a:srgbClr val="000099"/>
                </a:solidFill>
                <a:cs typeface="Times New Roman" charset="0"/>
              </a:rPr>
              <a:t>os cambios</a:t>
            </a:r>
            <a:r>
              <a:rPr lang="es-ES" sz="2000">
                <a:solidFill>
                  <a:srgbClr val="000099"/>
                </a:solidFill>
                <a:cs typeface="Times New Roman" charset="0"/>
              </a:rPr>
              <a:t> del mercado mediante la libre entrada y salida de recursos</a:t>
            </a:r>
            <a:endParaRPr lang="es-MX" sz="2000">
              <a:solidFill>
                <a:srgbClr val="000099"/>
              </a:solidFill>
              <a:cs typeface="Times New Roman" charset="0"/>
            </a:endParaRPr>
          </a:p>
          <a:p>
            <a:pPr marL="457200" indent="-457200" algn="just" eaLnBrk="1" hangingPunct="1">
              <a:buFontTx/>
              <a:buAutoNum type="arabicPeriod"/>
            </a:pPr>
            <a:r>
              <a:rPr lang="es-ES" sz="2000">
                <a:solidFill>
                  <a:srgbClr val="000099"/>
                </a:solidFill>
                <a:cs typeface="Times New Roman" charset="0"/>
              </a:rPr>
              <a:t>Producto homogéneo. Cuando todas las empresas producen el mismo producto de tal forma que son sustitutos perfectos para los consumidores.</a:t>
            </a:r>
            <a:endParaRPr lang="es-MX" sz="2000">
              <a:solidFill>
                <a:srgbClr val="000099"/>
              </a:solidFill>
              <a:cs typeface="Times New Roman" charset="0"/>
            </a:endParaRPr>
          </a:p>
          <a:p>
            <a:pPr marL="457200" indent="-457200" algn="just" eaLnBrk="1" hangingPunct="1">
              <a:buFontTx/>
              <a:buAutoNum type="arabicPeriod"/>
            </a:pPr>
            <a:r>
              <a:rPr lang="es-ES" sz="2000">
                <a:solidFill>
                  <a:srgbClr val="000099"/>
                </a:solidFill>
                <a:cs typeface="Times New Roman" charset="0"/>
              </a:rPr>
              <a:t>Información perfecta. Cuando toda la información disponible sobre el bien producido es compartida por todos los participantes en el mercado</a:t>
            </a:r>
            <a:endParaRPr lang="es-ES" sz="200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AutoShape 2"/>
          <p:cNvSpPr>
            <a:spLocks noChangeAspect="1" noChangeArrowheads="1" noTextEdit="1"/>
          </p:cNvSpPr>
          <p:nvPr/>
        </p:nvSpPr>
        <p:spPr bwMode="auto">
          <a:xfrm>
            <a:off x="5076825" y="2060575"/>
            <a:ext cx="5884863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0059" name="Rectangle 27"/>
          <p:cNvSpPr>
            <a:spLocks noChangeArrowheads="1"/>
          </p:cNvSpPr>
          <p:nvPr/>
        </p:nvSpPr>
        <p:spPr bwMode="auto">
          <a:xfrm>
            <a:off x="34925" y="115888"/>
            <a:ext cx="38417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BO" sz="3600" b="1">
                <a:solidFill>
                  <a:srgbClr val="000099"/>
                </a:solidFill>
              </a:rPr>
              <a:t>CONCLUSIONES</a:t>
            </a:r>
            <a:endParaRPr lang="es-BO" b="1">
              <a:solidFill>
                <a:srgbClr val="000099"/>
              </a:solidFill>
            </a:endParaRPr>
          </a:p>
        </p:txBody>
      </p:sp>
      <p:sp>
        <p:nvSpPr>
          <p:cNvPr id="300061" name="Rectangle 29"/>
          <p:cNvSpPr>
            <a:spLocks noChangeArrowheads="1"/>
          </p:cNvSpPr>
          <p:nvPr/>
        </p:nvSpPr>
        <p:spPr bwMode="auto">
          <a:xfrm>
            <a:off x="323850" y="1052513"/>
            <a:ext cx="8382000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marL="1039813" lvl="2" indent="-166688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BO" sz="2400" b="1">
                <a:solidFill>
                  <a:srgbClr val="000099"/>
                </a:solidFill>
              </a:rPr>
              <a:t>Existe un conjunto de disposiciones legales de protección de los derechos de los consumidores</a:t>
            </a:r>
          </a:p>
          <a:p>
            <a:pPr marL="1039813" lvl="2" indent="-166688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BO" sz="2400" b="1">
                <a:solidFill>
                  <a:srgbClr val="000099"/>
                </a:solidFill>
              </a:rPr>
              <a:t>La institución encargada de la defensa del usuario del servicio público de suministro de electricidad es la Superintendencia de Electricidad</a:t>
            </a:r>
          </a:p>
          <a:p>
            <a:pPr marL="1039813" lvl="2" indent="-166688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BO" sz="2400" b="1">
                <a:solidFill>
                  <a:srgbClr val="000099"/>
                </a:solidFill>
              </a:rPr>
              <a:t> Existe experiencia en la defensa de los derechos de los consumidores de electricidad</a:t>
            </a:r>
          </a:p>
        </p:txBody>
      </p:sp>
      <p:sp>
        <p:nvSpPr>
          <p:cNvPr id="300062" name="Rectangle 30"/>
          <p:cNvSpPr>
            <a:spLocks noChangeArrowheads="1"/>
          </p:cNvSpPr>
          <p:nvPr/>
        </p:nvSpPr>
        <p:spPr bwMode="auto">
          <a:xfrm>
            <a:off x="250825" y="3779838"/>
            <a:ext cx="24701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BO" sz="3600" b="1">
                <a:solidFill>
                  <a:srgbClr val="000099"/>
                </a:solidFill>
              </a:rPr>
              <a:t>DESAFÍOS</a:t>
            </a:r>
            <a:endParaRPr lang="es-BO" b="1">
              <a:solidFill>
                <a:srgbClr val="000099"/>
              </a:solidFill>
            </a:endParaRPr>
          </a:p>
        </p:txBody>
      </p:sp>
      <p:sp>
        <p:nvSpPr>
          <p:cNvPr id="300063" name="Rectangle 31"/>
          <p:cNvSpPr>
            <a:spLocks noChangeArrowheads="1"/>
          </p:cNvSpPr>
          <p:nvPr/>
        </p:nvSpPr>
        <p:spPr bwMode="auto">
          <a:xfrm>
            <a:off x="323850" y="4635500"/>
            <a:ext cx="8382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marL="1039813" lvl="2" indent="-166688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BO" sz="2400" b="1">
                <a:solidFill>
                  <a:srgbClr val="000099"/>
                </a:solidFill>
              </a:rPr>
              <a:t>Consolidar la legitimidad ante la sociedad </a:t>
            </a:r>
          </a:p>
          <a:p>
            <a:pPr marL="1039813" lvl="2" indent="-166688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BO" sz="2400" b="1">
                <a:solidFill>
                  <a:srgbClr val="000099"/>
                </a:solidFill>
              </a:rPr>
              <a:t>Mayor interrelación con la sociedad civil</a:t>
            </a:r>
          </a:p>
          <a:p>
            <a:pPr marL="1039813" lvl="2" indent="-166688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BO" sz="2400" b="1">
                <a:solidFill>
                  <a:srgbClr val="000099"/>
                </a:solidFill>
              </a:rPr>
              <a:t>Mejorar continua de procedimientos para satisfacer requisitos de los consumidores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0" name="Rectangle 4"/>
          <p:cNvSpPr>
            <a:spLocks noChangeArrowheads="1"/>
          </p:cNvSpPr>
          <p:nvPr/>
        </p:nvSpPr>
        <p:spPr bwMode="auto">
          <a:xfrm>
            <a:off x="1116013" y="1365250"/>
            <a:ext cx="748823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3200" b="1">
                <a:solidFill>
                  <a:srgbClr val="0000FF"/>
                </a:solidFill>
              </a:rPr>
              <a:t>GRACIAS POR SU ATENCIÓN</a:t>
            </a:r>
          </a:p>
          <a:p>
            <a:pPr eaLnBrk="1" hangingPunct="1"/>
            <a:endParaRPr lang="es-MX" b="1">
              <a:solidFill>
                <a:schemeClr val="bg2"/>
              </a:solidFill>
            </a:endParaRPr>
          </a:p>
          <a:p>
            <a:pPr eaLnBrk="1" hangingPunct="1"/>
            <a:r>
              <a:rPr lang="es-MX" b="1">
                <a:solidFill>
                  <a:srgbClr val="0066CC"/>
                </a:solidFill>
              </a:rPr>
              <a:t>Alfredo Deheza</a:t>
            </a:r>
          </a:p>
          <a:p>
            <a:pPr eaLnBrk="1" hangingPunct="1"/>
            <a:endParaRPr lang="es-MX" b="1">
              <a:solidFill>
                <a:srgbClr val="0066CC"/>
              </a:solidFill>
            </a:endParaRPr>
          </a:p>
          <a:p>
            <a:pPr eaLnBrk="1" hangingPunct="1"/>
            <a:r>
              <a:rPr lang="es-MX" b="1">
                <a:solidFill>
                  <a:srgbClr val="0066CC"/>
                </a:solidFill>
              </a:rPr>
              <a:t>Email: </a:t>
            </a:r>
            <a:r>
              <a:rPr lang="es-MX" b="1">
                <a:solidFill>
                  <a:srgbClr val="FF0000"/>
                </a:solidFill>
              </a:rPr>
              <a:t>adeheza@superele.gov.bo</a:t>
            </a:r>
          </a:p>
          <a:p>
            <a:pPr eaLnBrk="1" hangingPunct="1"/>
            <a:r>
              <a:rPr lang="es-MX" b="1">
                <a:solidFill>
                  <a:srgbClr val="0066CC"/>
                </a:solidFill>
              </a:rPr>
              <a:t>WEB: </a:t>
            </a:r>
            <a:r>
              <a:rPr lang="es-MX" b="1">
                <a:solidFill>
                  <a:srgbClr val="FF0000"/>
                </a:solidFill>
              </a:rPr>
              <a:t>www.superele.gov.bo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Line 2"/>
          <p:cNvSpPr>
            <a:spLocks noChangeShapeType="1"/>
          </p:cNvSpPr>
          <p:nvPr/>
        </p:nvSpPr>
        <p:spPr bwMode="auto">
          <a:xfrm>
            <a:off x="647700" y="2282825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3651" name="Line 3"/>
          <p:cNvSpPr>
            <a:spLocks noChangeShapeType="1"/>
          </p:cNvSpPr>
          <p:nvPr/>
        </p:nvSpPr>
        <p:spPr bwMode="auto">
          <a:xfrm>
            <a:off x="647700" y="5559425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3652" name="Line 4"/>
          <p:cNvSpPr>
            <a:spLocks noChangeShapeType="1"/>
          </p:cNvSpPr>
          <p:nvPr/>
        </p:nvSpPr>
        <p:spPr bwMode="auto">
          <a:xfrm flipV="1">
            <a:off x="647700" y="2816225"/>
            <a:ext cx="34290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3653" name="Line 5"/>
          <p:cNvSpPr>
            <a:spLocks noChangeShapeType="1"/>
          </p:cNvSpPr>
          <p:nvPr/>
        </p:nvSpPr>
        <p:spPr bwMode="auto">
          <a:xfrm>
            <a:off x="647700" y="2587625"/>
            <a:ext cx="304800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3654" name="Line 6"/>
          <p:cNvSpPr>
            <a:spLocks noChangeShapeType="1"/>
          </p:cNvSpPr>
          <p:nvPr/>
        </p:nvSpPr>
        <p:spPr bwMode="auto">
          <a:xfrm>
            <a:off x="2298700" y="3959225"/>
            <a:ext cx="0" cy="16002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3655" name="Line 7"/>
          <p:cNvSpPr>
            <a:spLocks noChangeShapeType="1"/>
          </p:cNvSpPr>
          <p:nvPr/>
        </p:nvSpPr>
        <p:spPr bwMode="auto">
          <a:xfrm flipH="1">
            <a:off x="647700" y="3959225"/>
            <a:ext cx="16764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3656" name="Freeform 8" descr="Diagonal hacia abajo ancha"/>
          <p:cNvSpPr>
            <a:spLocks/>
          </p:cNvSpPr>
          <p:nvPr/>
        </p:nvSpPr>
        <p:spPr bwMode="auto">
          <a:xfrm>
            <a:off x="647700" y="2587625"/>
            <a:ext cx="1600200" cy="1358900"/>
          </a:xfrm>
          <a:custGeom>
            <a:avLst/>
            <a:gdLst/>
            <a:ahLst/>
            <a:cxnLst>
              <a:cxn ang="0">
                <a:pos x="6" y="0"/>
              </a:cxn>
              <a:cxn ang="0">
                <a:pos x="6" y="93"/>
              </a:cxn>
              <a:cxn ang="0">
                <a:pos x="0" y="856"/>
              </a:cxn>
              <a:cxn ang="0">
                <a:pos x="1008" y="856"/>
              </a:cxn>
              <a:cxn ang="0">
                <a:pos x="6" y="0"/>
              </a:cxn>
            </a:cxnLst>
            <a:rect l="0" t="0" r="r" b="b"/>
            <a:pathLst>
              <a:path w="1008" h="856">
                <a:moveTo>
                  <a:pt x="6" y="0"/>
                </a:moveTo>
                <a:cubicBezTo>
                  <a:pt x="6" y="31"/>
                  <a:pt x="6" y="62"/>
                  <a:pt x="6" y="93"/>
                </a:cubicBezTo>
                <a:lnTo>
                  <a:pt x="0" y="856"/>
                </a:lnTo>
                <a:lnTo>
                  <a:pt x="1008" y="856"/>
                </a:lnTo>
                <a:lnTo>
                  <a:pt x="6" y="0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3657" name="Freeform 9" descr="Diagonal hacia arriba ancha"/>
          <p:cNvSpPr>
            <a:spLocks/>
          </p:cNvSpPr>
          <p:nvPr/>
        </p:nvSpPr>
        <p:spPr bwMode="auto">
          <a:xfrm>
            <a:off x="647700" y="3959225"/>
            <a:ext cx="1600200" cy="990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24"/>
              </a:cxn>
              <a:cxn ang="0">
                <a:pos x="1008" y="0"/>
              </a:cxn>
              <a:cxn ang="0">
                <a:pos x="0" y="0"/>
              </a:cxn>
            </a:cxnLst>
            <a:rect l="0" t="0" r="r" b="b"/>
            <a:pathLst>
              <a:path w="1008" h="624">
                <a:moveTo>
                  <a:pt x="0" y="0"/>
                </a:moveTo>
                <a:lnTo>
                  <a:pt x="0" y="624"/>
                </a:lnTo>
                <a:lnTo>
                  <a:pt x="1008" y="0"/>
                </a:lnTo>
                <a:lnTo>
                  <a:pt x="0" y="0"/>
                </a:lnTo>
                <a:close/>
              </a:path>
            </a:pathLst>
          </a:custGeom>
          <a:pattFill prst="wdUpDiag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3658" name="Text Box 10"/>
          <p:cNvSpPr txBox="1">
            <a:spLocks noChangeArrowheads="1"/>
          </p:cNvSpPr>
          <p:nvPr/>
        </p:nvSpPr>
        <p:spPr bwMode="auto">
          <a:xfrm>
            <a:off x="1028700" y="2408238"/>
            <a:ext cx="2932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Excedente del Consumidor</a:t>
            </a:r>
            <a:endParaRPr lang="es-ES" sz="2000"/>
          </a:p>
        </p:txBody>
      </p:sp>
      <p:sp>
        <p:nvSpPr>
          <p:cNvPr id="283659" name="Text Box 11"/>
          <p:cNvSpPr txBox="1">
            <a:spLocks noChangeArrowheads="1"/>
          </p:cNvSpPr>
          <p:nvPr/>
        </p:nvSpPr>
        <p:spPr bwMode="auto">
          <a:xfrm>
            <a:off x="800100" y="5102225"/>
            <a:ext cx="2678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Excedente del Productor</a:t>
            </a:r>
            <a:endParaRPr lang="es-ES" sz="2000"/>
          </a:p>
        </p:txBody>
      </p:sp>
      <p:sp>
        <p:nvSpPr>
          <p:cNvPr id="283660" name="Line 12"/>
          <p:cNvSpPr>
            <a:spLocks noChangeShapeType="1"/>
          </p:cNvSpPr>
          <p:nvPr/>
        </p:nvSpPr>
        <p:spPr bwMode="auto">
          <a:xfrm>
            <a:off x="1181100" y="4340225"/>
            <a:ext cx="381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3661" name="Line 13"/>
          <p:cNvSpPr>
            <a:spLocks noChangeShapeType="1"/>
          </p:cNvSpPr>
          <p:nvPr/>
        </p:nvSpPr>
        <p:spPr bwMode="auto">
          <a:xfrm flipV="1">
            <a:off x="1257300" y="2816225"/>
            <a:ext cx="1600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3662" name="Text Box 14"/>
          <p:cNvSpPr txBox="1">
            <a:spLocks noChangeArrowheads="1"/>
          </p:cNvSpPr>
          <p:nvPr/>
        </p:nvSpPr>
        <p:spPr bwMode="auto">
          <a:xfrm>
            <a:off x="2120900" y="5534025"/>
            <a:ext cx="450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Q</a:t>
            </a:r>
            <a:r>
              <a:rPr lang="es-MX" sz="2000" baseline="-25000"/>
              <a:t>0</a:t>
            </a:r>
            <a:endParaRPr lang="es-ES" sz="2000"/>
          </a:p>
        </p:txBody>
      </p:sp>
      <p:sp>
        <p:nvSpPr>
          <p:cNvPr id="283663" name="Text Box 15"/>
          <p:cNvSpPr txBox="1">
            <a:spLocks noChangeArrowheads="1"/>
          </p:cNvSpPr>
          <p:nvPr/>
        </p:nvSpPr>
        <p:spPr bwMode="auto">
          <a:xfrm>
            <a:off x="3635375" y="4797425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D</a:t>
            </a:r>
            <a:endParaRPr lang="es-ES" sz="2000"/>
          </a:p>
        </p:txBody>
      </p:sp>
      <p:sp>
        <p:nvSpPr>
          <p:cNvPr id="283664" name="Text Box 16"/>
          <p:cNvSpPr txBox="1">
            <a:spLocks noChangeArrowheads="1"/>
          </p:cNvSpPr>
          <p:nvPr/>
        </p:nvSpPr>
        <p:spPr bwMode="auto">
          <a:xfrm>
            <a:off x="3995738" y="2743200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O</a:t>
            </a:r>
            <a:endParaRPr lang="es-ES" sz="2000"/>
          </a:p>
        </p:txBody>
      </p:sp>
      <p:sp>
        <p:nvSpPr>
          <p:cNvPr id="283665" name="Text Box 17"/>
          <p:cNvSpPr txBox="1">
            <a:spLocks noChangeArrowheads="1"/>
          </p:cNvSpPr>
          <p:nvPr/>
        </p:nvSpPr>
        <p:spPr bwMode="auto">
          <a:xfrm>
            <a:off x="179388" y="3500438"/>
            <a:ext cx="407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000"/>
              <a:t>P</a:t>
            </a:r>
            <a:endParaRPr lang="es-ES" sz="2000"/>
          </a:p>
        </p:txBody>
      </p:sp>
      <p:sp>
        <p:nvSpPr>
          <p:cNvPr id="283666" name="Text Box 18"/>
          <p:cNvSpPr txBox="1">
            <a:spLocks noChangeArrowheads="1"/>
          </p:cNvSpPr>
          <p:nvPr/>
        </p:nvSpPr>
        <p:spPr bwMode="auto">
          <a:xfrm>
            <a:off x="3108325" y="6238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es-ES" sz="2000"/>
          </a:p>
        </p:txBody>
      </p:sp>
      <p:sp>
        <p:nvSpPr>
          <p:cNvPr id="283667" name="Text Box 19"/>
          <p:cNvSpPr txBox="1">
            <a:spLocks noChangeArrowheads="1"/>
          </p:cNvSpPr>
          <p:nvPr/>
        </p:nvSpPr>
        <p:spPr bwMode="auto">
          <a:xfrm>
            <a:off x="239713" y="2085975"/>
            <a:ext cx="354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400"/>
              <a:t>P</a:t>
            </a:r>
            <a:endParaRPr lang="es-ES" sz="2400"/>
          </a:p>
        </p:txBody>
      </p:sp>
      <p:sp>
        <p:nvSpPr>
          <p:cNvPr id="283668" name="Text Box 20"/>
          <p:cNvSpPr txBox="1">
            <a:spLocks noChangeArrowheads="1"/>
          </p:cNvSpPr>
          <p:nvPr/>
        </p:nvSpPr>
        <p:spPr bwMode="auto">
          <a:xfrm>
            <a:off x="3779838" y="5564188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400"/>
              <a:t>Q</a:t>
            </a:r>
            <a:endParaRPr lang="es-ES" sz="2400"/>
          </a:p>
        </p:txBody>
      </p:sp>
      <p:sp>
        <p:nvSpPr>
          <p:cNvPr id="283669" name="Rectangle 21"/>
          <p:cNvSpPr>
            <a:spLocks noChangeArrowheads="1"/>
          </p:cNvSpPr>
          <p:nvPr/>
        </p:nvSpPr>
        <p:spPr bwMode="auto">
          <a:xfrm>
            <a:off x="685800" y="122238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1" hangingPunct="1"/>
            <a:r>
              <a:rPr lang="es-MX" sz="40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COMPETENCIA PERFECTA</a:t>
            </a:r>
            <a:endParaRPr lang="es-ES" sz="4000" b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3670" name="Rectangle 22"/>
          <p:cNvSpPr>
            <a:spLocks noChangeArrowheads="1"/>
          </p:cNvSpPr>
          <p:nvPr/>
        </p:nvSpPr>
        <p:spPr bwMode="auto">
          <a:xfrm>
            <a:off x="179388" y="1412875"/>
            <a:ext cx="4027487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1" hangingPunct="1"/>
            <a:r>
              <a:rPr lang="es-MX" sz="2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MERCADO</a:t>
            </a:r>
            <a:endParaRPr lang="es-ES" sz="24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3671" name="Line 23"/>
          <p:cNvSpPr>
            <a:spLocks noChangeShapeType="1"/>
          </p:cNvSpPr>
          <p:nvPr/>
        </p:nvSpPr>
        <p:spPr bwMode="auto">
          <a:xfrm>
            <a:off x="4968875" y="2282825"/>
            <a:ext cx="0" cy="3276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3672" name="Line 24"/>
          <p:cNvSpPr>
            <a:spLocks noChangeShapeType="1"/>
          </p:cNvSpPr>
          <p:nvPr/>
        </p:nvSpPr>
        <p:spPr bwMode="auto">
          <a:xfrm>
            <a:off x="4968875" y="5559425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3673" name="Line 25"/>
          <p:cNvSpPr>
            <a:spLocks noChangeShapeType="1"/>
          </p:cNvSpPr>
          <p:nvPr/>
        </p:nvSpPr>
        <p:spPr bwMode="auto">
          <a:xfrm>
            <a:off x="6619875" y="3959225"/>
            <a:ext cx="0" cy="16002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3674" name="Line 26"/>
          <p:cNvSpPr>
            <a:spLocks noChangeShapeType="1"/>
          </p:cNvSpPr>
          <p:nvPr/>
        </p:nvSpPr>
        <p:spPr bwMode="auto">
          <a:xfrm flipH="1">
            <a:off x="2268538" y="3932238"/>
            <a:ext cx="2663825" cy="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3675" name="Text Box 27"/>
          <p:cNvSpPr txBox="1">
            <a:spLocks noChangeArrowheads="1"/>
          </p:cNvSpPr>
          <p:nvPr/>
        </p:nvSpPr>
        <p:spPr bwMode="auto">
          <a:xfrm>
            <a:off x="6442075" y="5534025"/>
            <a:ext cx="393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q</a:t>
            </a:r>
            <a:r>
              <a:rPr lang="es-MX" sz="2000" baseline="-25000"/>
              <a:t>0</a:t>
            </a:r>
            <a:endParaRPr lang="es-ES" sz="2000"/>
          </a:p>
        </p:txBody>
      </p:sp>
      <p:sp>
        <p:nvSpPr>
          <p:cNvPr id="283676" name="Text Box 28"/>
          <p:cNvSpPr txBox="1">
            <a:spLocks noChangeArrowheads="1"/>
          </p:cNvSpPr>
          <p:nvPr/>
        </p:nvSpPr>
        <p:spPr bwMode="auto">
          <a:xfrm>
            <a:off x="4500563" y="3429000"/>
            <a:ext cx="407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MX" sz="2000"/>
              <a:t>P</a:t>
            </a:r>
            <a:endParaRPr lang="es-ES" sz="2000"/>
          </a:p>
        </p:txBody>
      </p:sp>
      <p:sp>
        <p:nvSpPr>
          <p:cNvPr id="283677" name="Text Box 29"/>
          <p:cNvSpPr txBox="1">
            <a:spLocks noChangeArrowheads="1"/>
          </p:cNvSpPr>
          <p:nvPr/>
        </p:nvSpPr>
        <p:spPr bwMode="auto">
          <a:xfrm>
            <a:off x="4560888" y="20859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400"/>
              <a:t>p</a:t>
            </a:r>
            <a:endParaRPr lang="es-ES" sz="2400"/>
          </a:p>
        </p:txBody>
      </p:sp>
      <p:sp>
        <p:nvSpPr>
          <p:cNvPr id="283678" name="Text Box 30"/>
          <p:cNvSpPr txBox="1">
            <a:spLocks noChangeArrowheads="1"/>
          </p:cNvSpPr>
          <p:nvPr/>
        </p:nvSpPr>
        <p:spPr bwMode="auto">
          <a:xfrm>
            <a:off x="8370888" y="54387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400"/>
              <a:t>q</a:t>
            </a:r>
            <a:endParaRPr lang="es-ES" sz="2400"/>
          </a:p>
        </p:txBody>
      </p:sp>
      <p:sp>
        <p:nvSpPr>
          <p:cNvPr id="283679" name="Rectangle 31"/>
          <p:cNvSpPr>
            <a:spLocks noChangeArrowheads="1"/>
          </p:cNvSpPr>
          <p:nvPr/>
        </p:nvSpPr>
        <p:spPr bwMode="auto">
          <a:xfrm>
            <a:off x="4500563" y="1484313"/>
            <a:ext cx="4027487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1" hangingPunct="1"/>
            <a:r>
              <a:rPr lang="es-MX" sz="2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MERCADO Y </a:t>
            </a:r>
          </a:p>
          <a:p>
            <a:pPr algn="ctr" eaLnBrk="1" hangingPunct="1"/>
            <a:r>
              <a:rPr lang="es-MX" sz="2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EMPRESA</a:t>
            </a:r>
            <a:endParaRPr lang="es-ES" sz="24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3680" name="Line 32"/>
          <p:cNvSpPr>
            <a:spLocks noChangeShapeType="1"/>
          </p:cNvSpPr>
          <p:nvPr/>
        </p:nvSpPr>
        <p:spPr bwMode="auto">
          <a:xfrm>
            <a:off x="5003800" y="3932238"/>
            <a:ext cx="23764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3681" name="Freeform 33"/>
          <p:cNvSpPr>
            <a:spLocks/>
          </p:cNvSpPr>
          <p:nvPr/>
        </p:nvSpPr>
        <p:spPr bwMode="auto">
          <a:xfrm>
            <a:off x="5148263" y="2708275"/>
            <a:ext cx="1871662" cy="2305050"/>
          </a:xfrm>
          <a:custGeom>
            <a:avLst/>
            <a:gdLst/>
            <a:ahLst/>
            <a:cxnLst>
              <a:cxn ang="0">
                <a:pos x="0" y="1452"/>
              </a:cxn>
              <a:cxn ang="0">
                <a:pos x="544" y="1316"/>
              </a:cxn>
              <a:cxn ang="0">
                <a:pos x="998" y="681"/>
              </a:cxn>
              <a:cxn ang="0">
                <a:pos x="1179" y="0"/>
              </a:cxn>
            </a:cxnLst>
            <a:rect l="0" t="0" r="r" b="b"/>
            <a:pathLst>
              <a:path w="1179" h="1452">
                <a:moveTo>
                  <a:pt x="0" y="1452"/>
                </a:moveTo>
                <a:cubicBezTo>
                  <a:pt x="189" y="1448"/>
                  <a:pt x="378" y="1444"/>
                  <a:pt x="544" y="1316"/>
                </a:cubicBezTo>
                <a:cubicBezTo>
                  <a:pt x="710" y="1188"/>
                  <a:pt x="892" y="900"/>
                  <a:pt x="998" y="681"/>
                </a:cubicBezTo>
                <a:cubicBezTo>
                  <a:pt x="1104" y="462"/>
                  <a:pt x="1149" y="113"/>
                  <a:pt x="1179" y="0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3682" name="Text Box 34"/>
          <p:cNvSpPr txBox="1">
            <a:spLocks noChangeArrowheads="1"/>
          </p:cNvSpPr>
          <p:nvPr/>
        </p:nvSpPr>
        <p:spPr bwMode="auto">
          <a:xfrm>
            <a:off x="7092950" y="2276475"/>
            <a:ext cx="706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s-MX" sz="2000"/>
              <a:t>CMg</a:t>
            </a:r>
            <a:endParaRPr lang="es-E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1143000"/>
          </a:xfrm>
        </p:spPr>
        <p:txBody>
          <a:bodyPr/>
          <a:lstStyle/>
          <a:p>
            <a:r>
              <a:rPr lang="es-MX" sz="3200" b="1"/>
              <a:t>EFICIENCIA EN EL MERCADO DE COMPETENCIA PERFECTA</a:t>
            </a:r>
            <a:endParaRPr lang="es-ES" sz="3200" b="1"/>
          </a:p>
        </p:txBody>
      </p:sp>
      <p:sp>
        <p:nvSpPr>
          <p:cNvPr id="284675" name="Text Box 3"/>
          <p:cNvSpPr txBox="1">
            <a:spLocks noChangeArrowheads="1"/>
          </p:cNvSpPr>
          <p:nvPr/>
        </p:nvSpPr>
        <p:spPr bwMode="auto">
          <a:xfrm>
            <a:off x="517525" y="1447800"/>
            <a:ext cx="8626475" cy="52038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El ingreso está dado por :  	IT (Q) =  P(Q) * Q</a:t>
            </a:r>
          </a:p>
          <a:p>
            <a:pPr eaLnBrk="1" hangingPunct="1"/>
            <a:r>
              <a:rPr lang="es-ES" sz="2400" b="1">
                <a:solidFill>
                  <a:srgbClr val="000099"/>
                </a:solidFill>
                <a:cs typeface="Times New Roman" charset="0"/>
              </a:rPr>
              <a:t> </a:t>
            </a:r>
            <a:endParaRPr lang="es-ES" sz="2400">
              <a:solidFill>
                <a:srgbClr val="000099"/>
              </a:solidFill>
              <a:cs typeface="Times New Roman" charset="0"/>
            </a:endParaRP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El ingreso marginal será:	dIT(Q)/dQ = Q*dP(Q)/dQ + P(Q)</a:t>
            </a: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 </a:t>
            </a: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Como P(Q) =  P = cte 	=&gt;	Img = P</a:t>
            </a: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 </a:t>
            </a: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El beneficio de la industria	U(Q) = IT(Q) – CT(Q)</a:t>
            </a: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 </a:t>
            </a: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Maximizando		dU(Q)/dQ = dIT(Q)/dQ – dCT(Q)/Q = 0</a:t>
            </a:r>
          </a:p>
          <a:p>
            <a:pPr eaLnBrk="1" hangingPunct="1"/>
            <a:r>
              <a:rPr lang="es-ES" sz="2400" b="1">
                <a:solidFill>
                  <a:srgbClr val="000099"/>
                </a:solidFill>
                <a:cs typeface="Times New Roman" charset="0"/>
              </a:rPr>
              <a:t> </a:t>
            </a:r>
            <a:endParaRPr lang="es-ES" sz="2400">
              <a:solidFill>
                <a:srgbClr val="000099"/>
              </a:solidFill>
              <a:cs typeface="Times New Roman" charset="0"/>
            </a:endParaRP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Por tanto				Img = Cmg = P</a:t>
            </a: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 </a:t>
            </a: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El beneficio es máximo cuando el precio es igual al costo marginal</a:t>
            </a:r>
          </a:p>
          <a:p>
            <a:pPr eaLnBrk="1" hangingPunct="1"/>
            <a:endParaRPr lang="es-ES" sz="240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1143000"/>
          </a:xfrm>
        </p:spPr>
        <p:txBody>
          <a:bodyPr/>
          <a:lstStyle/>
          <a:p>
            <a:r>
              <a:rPr lang="es-MX" sz="3600" b="1"/>
              <a:t>ALGUNAS INEFICIENCIAS</a:t>
            </a:r>
            <a:endParaRPr lang="es-ES" sz="3600" b="1"/>
          </a:p>
        </p:txBody>
      </p:sp>
      <p:sp>
        <p:nvSpPr>
          <p:cNvPr id="285699" name="Text Box 3"/>
          <p:cNvSpPr txBox="1">
            <a:spLocks noChangeArrowheads="1"/>
          </p:cNvSpPr>
          <p:nvPr/>
        </p:nvSpPr>
        <p:spPr bwMode="auto">
          <a:xfrm>
            <a:off x="468313" y="1844675"/>
            <a:ext cx="3694112" cy="22828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ES" sz="2400" b="1">
                <a:solidFill>
                  <a:srgbClr val="000099"/>
                </a:solidFill>
                <a:cs typeface="Times New Roman" charset="0"/>
              </a:rPr>
              <a:t>Ineficiencia en asignación:</a:t>
            </a:r>
          </a:p>
          <a:p>
            <a:pPr eaLnBrk="1" hangingPunct="1"/>
            <a:endParaRPr lang="es-ES" sz="2400">
              <a:solidFill>
                <a:srgbClr val="000099"/>
              </a:solidFill>
              <a:cs typeface="Times New Roman" charset="0"/>
            </a:endParaRP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Si P &gt; Cmg  </a:t>
            </a:r>
          </a:p>
          <a:p>
            <a:pPr eaLnBrk="1" hangingPunct="1"/>
            <a:endParaRPr lang="es-ES" sz="2400">
              <a:solidFill>
                <a:srgbClr val="000099"/>
              </a:solidFill>
              <a:cs typeface="Times New Roman" charset="0"/>
            </a:endParaRPr>
          </a:p>
          <a:p>
            <a:pPr eaLnBrk="1" hangingPunct="1"/>
            <a:r>
              <a:rPr lang="es-ES" sz="2400">
                <a:solidFill>
                  <a:srgbClr val="000099"/>
                </a:solidFill>
                <a:cs typeface="Times New Roman" charset="0"/>
              </a:rPr>
              <a:t>No se produce la cantidad correcta</a:t>
            </a:r>
            <a:endParaRPr lang="es-ES" sz="2400">
              <a:solidFill>
                <a:srgbClr val="000099"/>
              </a:solidFill>
            </a:endParaRPr>
          </a:p>
        </p:txBody>
      </p:sp>
      <p:grpSp>
        <p:nvGrpSpPr>
          <p:cNvPr id="285700" name="Group 4"/>
          <p:cNvGrpSpPr>
            <a:grpSpLocks/>
          </p:cNvGrpSpPr>
          <p:nvPr/>
        </p:nvGrpSpPr>
        <p:grpSpPr bwMode="auto">
          <a:xfrm>
            <a:off x="4297363" y="1844675"/>
            <a:ext cx="4329112" cy="4116388"/>
            <a:chOff x="1111" y="1722"/>
            <a:chExt cx="2727" cy="2593"/>
          </a:xfrm>
        </p:grpSpPr>
        <p:sp>
          <p:nvSpPr>
            <p:cNvPr id="285701" name="Line 5"/>
            <p:cNvSpPr>
              <a:spLocks noChangeShapeType="1"/>
            </p:cNvSpPr>
            <p:nvPr/>
          </p:nvSpPr>
          <p:spPr bwMode="auto">
            <a:xfrm>
              <a:off x="1497" y="1846"/>
              <a:ext cx="0" cy="20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85702" name="Line 6"/>
            <p:cNvSpPr>
              <a:spLocks noChangeShapeType="1"/>
            </p:cNvSpPr>
            <p:nvPr/>
          </p:nvSpPr>
          <p:spPr bwMode="auto">
            <a:xfrm>
              <a:off x="1497" y="3910"/>
              <a:ext cx="22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85703" name="Line 7"/>
            <p:cNvSpPr>
              <a:spLocks noChangeShapeType="1"/>
            </p:cNvSpPr>
            <p:nvPr/>
          </p:nvSpPr>
          <p:spPr bwMode="auto">
            <a:xfrm flipV="1">
              <a:off x="1497" y="2182"/>
              <a:ext cx="2160" cy="1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85704" name="Line 8"/>
            <p:cNvSpPr>
              <a:spLocks noChangeShapeType="1"/>
            </p:cNvSpPr>
            <p:nvPr/>
          </p:nvSpPr>
          <p:spPr bwMode="auto">
            <a:xfrm>
              <a:off x="1497" y="2038"/>
              <a:ext cx="1920" cy="16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85705" name="Line 9"/>
            <p:cNvSpPr>
              <a:spLocks noChangeShapeType="1"/>
            </p:cNvSpPr>
            <p:nvPr/>
          </p:nvSpPr>
          <p:spPr bwMode="auto">
            <a:xfrm>
              <a:off x="2537" y="2902"/>
              <a:ext cx="0" cy="1008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85706" name="Line 10"/>
            <p:cNvSpPr>
              <a:spLocks noChangeShapeType="1"/>
            </p:cNvSpPr>
            <p:nvPr/>
          </p:nvSpPr>
          <p:spPr bwMode="auto">
            <a:xfrm flipH="1">
              <a:off x="1497" y="2902"/>
              <a:ext cx="1056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85707" name="Text Box 11"/>
            <p:cNvSpPr txBox="1">
              <a:spLocks noChangeArrowheads="1"/>
            </p:cNvSpPr>
            <p:nvPr/>
          </p:nvSpPr>
          <p:spPr bwMode="auto">
            <a:xfrm>
              <a:off x="2425" y="3894"/>
              <a:ext cx="27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2000"/>
                <a:t>Q</a:t>
              </a:r>
              <a:r>
                <a:rPr lang="es-MX" sz="2000" baseline="-25000"/>
                <a:t>e</a:t>
              </a:r>
              <a:endParaRPr lang="es-ES" sz="2000"/>
            </a:p>
          </p:txBody>
        </p:sp>
        <p:sp>
          <p:nvSpPr>
            <p:cNvPr id="285708" name="Text Box 12"/>
            <p:cNvSpPr txBox="1">
              <a:spLocks noChangeArrowheads="1"/>
            </p:cNvSpPr>
            <p:nvPr/>
          </p:nvSpPr>
          <p:spPr bwMode="auto">
            <a:xfrm>
              <a:off x="3379" y="3430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2000"/>
                <a:t>D</a:t>
              </a:r>
              <a:endParaRPr lang="es-ES" sz="2000"/>
            </a:p>
          </p:txBody>
        </p:sp>
        <p:sp>
          <p:nvSpPr>
            <p:cNvPr id="285709" name="Text Box 13"/>
            <p:cNvSpPr txBox="1">
              <a:spLocks noChangeArrowheads="1"/>
            </p:cNvSpPr>
            <p:nvPr/>
          </p:nvSpPr>
          <p:spPr bwMode="auto">
            <a:xfrm>
              <a:off x="3606" y="2136"/>
              <a:ext cx="2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2000"/>
                <a:t>O</a:t>
              </a:r>
              <a:endParaRPr lang="es-ES" sz="2000"/>
            </a:p>
          </p:txBody>
        </p:sp>
        <p:sp>
          <p:nvSpPr>
            <p:cNvPr id="285710" name="Text Box 14"/>
            <p:cNvSpPr txBox="1">
              <a:spLocks noChangeArrowheads="1"/>
            </p:cNvSpPr>
            <p:nvPr/>
          </p:nvSpPr>
          <p:spPr bwMode="auto">
            <a:xfrm>
              <a:off x="1240" y="1722"/>
              <a:ext cx="22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2400"/>
                <a:t>P</a:t>
              </a:r>
              <a:endParaRPr lang="es-ES" sz="2400"/>
            </a:p>
          </p:txBody>
        </p:sp>
        <p:sp>
          <p:nvSpPr>
            <p:cNvPr id="285711" name="Text Box 15"/>
            <p:cNvSpPr txBox="1">
              <a:spLocks noChangeArrowheads="1"/>
            </p:cNvSpPr>
            <p:nvPr/>
          </p:nvSpPr>
          <p:spPr bwMode="auto">
            <a:xfrm>
              <a:off x="3470" y="3913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2400"/>
                <a:t>Q</a:t>
              </a:r>
              <a:endParaRPr lang="es-ES" sz="2400"/>
            </a:p>
          </p:txBody>
        </p:sp>
        <p:sp>
          <p:nvSpPr>
            <p:cNvPr id="285712" name="Text Box 16"/>
            <p:cNvSpPr txBox="1">
              <a:spLocks noChangeArrowheads="1"/>
            </p:cNvSpPr>
            <p:nvPr/>
          </p:nvSpPr>
          <p:spPr bwMode="auto">
            <a:xfrm>
              <a:off x="1111" y="2750"/>
              <a:ext cx="25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2000"/>
                <a:t>P</a:t>
              </a:r>
              <a:r>
                <a:rPr lang="es-MX" sz="2000" baseline="-25000"/>
                <a:t>e</a:t>
              </a:r>
              <a:endParaRPr lang="es-ES" sz="2000"/>
            </a:p>
          </p:txBody>
        </p:sp>
        <p:sp>
          <p:nvSpPr>
            <p:cNvPr id="285713" name="Text Box 17"/>
            <p:cNvSpPr txBox="1">
              <a:spLocks noChangeArrowheads="1"/>
            </p:cNvSpPr>
            <p:nvPr/>
          </p:nvSpPr>
          <p:spPr bwMode="auto">
            <a:xfrm>
              <a:off x="1156" y="2432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2000"/>
                <a:t>P</a:t>
              </a:r>
              <a:endParaRPr lang="es-ES" sz="2000"/>
            </a:p>
          </p:txBody>
        </p:sp>
        <p:sp>
          <p:nvSpPr>
            <p:cNvPr id="285714" name="Line 18"/>
            <p:cNvSpPr>
              <a:spLocks noChangeShapeType="1"/>
            </p:cNvSpPr>
            <p:nvPr/>
          </p:nvSpPr>
          <p:spPr bwMode="auto">
            <a:xfrm flipH="1">
              <a:off x="1474" y="2568"/>
              <a:ext cx="1542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85715" name="Line 19"/>
            <p:cNvSpPr>
              <a:spLocks noChangeShapeType="1"/>
            </p:cNvSpPr>
            <p:nvPr/>
          </p:nvSpPr>
          <p:spPr bwMode="auto">
            <a:xfrm>
              <a:off x="2109" y="2568"/>
              <a:ext cx="0" cy="1361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85716" name="Text Box 20"/>
            <p:cNvSpPr txBox="1">
              <a:spLocks noChangeArrowheads="1"/>
            </p:cNvSpPr>
            <p:nvPr/>
          </p:nvSpPr>
          <p:spPr bwMode="auto">
            <a:xfrm>
              <a:off x="2013" y="4042"/>
              <a:ext cx="3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2000"/>
                <a:t>Q</a:t>
              </a:r>
              <a:r>
                <a:rPr lang="es-MX" sz="2000" baseline="-25000"/>
                <a:t>D</a:t>
              </a:r>
              <a:endParaRPr lang="es-ES" sz="2000"/>
            </a:p>
          </p:txBody>
        </p:sp>
        <p:sp>
          <p:nvSpPr>
            <p:cNvPr id="285717" name="Text Box 21"/>
            <p:cNvSpPr txBox="1">
              <a:spLocks noChangeArrowheads="1"/>
            </p:cNvSpPr>
            <p:nvPr/>
          </p:nvSpPr>
          <p:spPr bwMode="auto">
            <a:xfrm>
              <a:off x="2820" y="4065"/>
              <a:ext cx="30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s-MX" sz="2000"/>
                <a:t>Q</a:t>
              </a:r>
              <a:r>
                <a:rPr lang="es-MX" sz="2000" baseline="-25000"/>
                <a:t>O</a:t>
              </a:r>
              <a:endParaRPr lang="es-ES" sz="2000"/>
            </a:p>
          </p:txBody>
        </p:sp>
        <p:sp>
          <p:nvSpPr>
            <p:cNvPr id="285718" name="Line 22"/>
            <p:cNvSpPr>
              <a:spLocks noChangeShapeType="1"/>
            </p:cNvSpPr>
            <p:nvPr/>
          </p:nvSpPr>
          <p:spPr bwMode="auto">
            <a:xfrm>
              <a:off x="3028" y="2568"/>
              <a:ext cx="0" cy="1361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285719" name="Line 23"/>
            <p:cNvSpPr>
              <a:spLocks noChangeShapeType="1"/>
            </p:cNvSpPr>
            <p:nvPr/>
          </p:nvSpPr>
          <p:spPr bwMode="auto">
            <a:xfrm>
              <a:off x="2381" y="4201"/>
              <a:ext cx="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3812</TotalTime>
  <Words>1716</Words>
  <Application>Microsoft Office PowerPoint</Application>
  <PresentationFormat>Carta (216 x 279 mm)</PresentationFormat>
  <Paragraphs>642</Paragraphs>
  <Slides>61</Slides>
  <Notes>3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61</vt:i4>
      </vt:variant>
    </vt:vector>
  </HeadingPairs>
  <TitlesOfParts>
    <vt:vector size="68" baseType="lpstr">
      <vt:lpstr>Times New Roman</vt:lpstr>
      <vt:lpstr>Wingdings</vt:lpstr>
      <vt:lpstr>Tahoma</vt:lpstr>
      <vt:lpstr>Symbol</vt:lpstr>
      <vt:lpstr>Arial</vt:lpstr>
      <vt:lpstr>Diseño predeterminado</vt:lpstr>
      <vt:lpstr>Galería de imágenes de Microsoft</vt:lpstr>
      <vt:lpstr>Diapositiva 1</vt:lpstr>
      <vt:lpstr>Diapositiva 2</vt:lpstr>
      <vt:lpstr>Parte 1  Principios Básicos y Modelo Boliviano de  Regulación</vt:lpstr>
      <vt:lpstr>Contenido Parte 1</vt:lpstr>
      <vt:lpstr>Mercado en Competencia Perfecta</vt:lpstr>
      <vt:lpstr>Diapositiva 6</vt:lpstr>
      <vt:lpstr>Diapositiva 7</vt:lpstr>
      <vt:lpstr>EFICIENCIA EN EL MERCADO DE COMPETENCIA PERFECTA</vt:lpstr>
      <vt:lpstr>ALGUNAS INEFICIENCIAS</vt:lpstr>
      <vt:lpstr>ALGUNAS INEFICIENCIAS</vt:lpstr>
      <vt:lpstr>Mercado Monopólico</vt:lpstr>
      <vt:lpstr>MERCADO MONOPÓLICO</vt:lpstr>
      <vt:lpstr>MAXIMIZACIÓN DEL BENEFICIO EN EL MONOPOLIO</vt:lpstr>
      <vt:lpstr>MERCADO MONOPÓLICO NATURAL</vt:lpstr>
      <vt:lpstr>Principios de Regulación</vt:lpstr>
      <vt:lpstr>PRINCIPIOS DE REGULACIÓN</vt:lpstr>
      <vt:lpstr>Reforma del Estado</vt:lpstr>
      <vt:lpstr>Diapositiva 18</vt:lpstr>
      <vt:lpstr>Diapositiva 19</vt:lpstr>
      <vt:lpstr>Sistemas Regulatorios Bolivianos</vt:lpstr>
      <vt:lpstr>Diapositiva 21</vt:lpstr>
      <vt:lpstr>Diapositiva 22</vt:lpstr>
      <vt:lpstr>Diapositiva 23</vt:lpstr>
      <vt:lpstr>Modelo Boliviano de Regulación Sectorial</vt:lpstr>
      <vt:lpstr>Objetivos Regulatorios de la Ley SIRESE</vt:lpstr>
      <vt:lpstr>Estructura Organizacional del SIRESE</vt:lpstr>
      <vt:lpstr>Diapositiva 27</vt:lpstr>
      <vt:lpstr>Diapositiva 28</vt:lpstr>
      <vt:lpstr>Superintendencias Sectoriales del SIRESE</vt:lpstr>
      <vt:lpstr>Diapositiva 30</vt:lpstr>
      <vt:lpstr>Superintendencia General del SIRESE</vt:lpstr>
      <vt:lpstr>Diapositiva 32</vt:lpstr>
      <vt:lpstr>Contenido Parte 2</vt:lpstr>
      <vt:lpstr>Protección de los Derechos de los Consumidores</vt:lpstr>
      <vt:lpstr>Diapositiva 35</vt:lpstr>
      <vt:lpstr>Promoción de la Competencia y Eficiencia</vt:lpstr>
      <vt:lpstr>Diapositiva 37</vt:lpstr>
      <vt:lpstr>Diapositiva 38</vt:lpstr>
      <vt:lpstr>Diapositiva 39</vt:lpstr>
      <vt:lpstr>Asegurar el Suministro de Electricidad y su Expansión</vt:lpstr>
      <vt:lpstr>Diapositiva 41</vt:lpstr>
      <vt:lpstr>Diapositiva 42</vt:lpstr>
      <vt:lpstr>Diapositiva 43</vt:lpstr>
      <vt:lpstr>Diapositiva 44</vt:lpstr>
      <vt:lpstr>Diapositiva 45</vt:lpstr>
      <vt:lpstr>Aplicación de Tarifas y Precios “Justos”</vt:lpstr>
      <vt:lpstr>Diapositiva 47</vt:lpstr>
      <vt:lpstr>Diapositiva 48</vt:lpstr>
      <vt:lpstr>Diapositiva 49</vt:lpstr>
      <vt:lpstr>Control de Calidad de Distribución</vt:lpstr>
      <vt:lpstr>Diapositiva 51</vt:lpstr>
      <vt:lpstr>Diapositiva 52</vt:lpstr>
      <vt:lpstr>Regular la Relación Consumidor-Empresa</vt:lpstr>
      <vt:lpstr>Diapositiva 54</vt:lpstr>
      <vt:lpstr>Atención de Reclamaciones de Consumidores</vt:lpstr>
      <vt:lpstr>Diapositiva 56</vt:lpstr>
      <vt:lpstr>Diapositiva 57</vt:lpstr>
      <vt:lpstr>Diapositiva 58</vt:lpstr>
      <vt:lpstr>Conclusiones y Desafíos</vt:lpstr>
      <vt:lpstr>Diapositiva 60</vt:lpstr>
      <vt:lpstr>Diapositiva 61</vt:lpstr>
    </vt:vector>
  </TitlesOfParts>
  <Company>SUPERINTENDENCIA DE ELECTRICI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SIRESE</dc:creator>
  <cp:lastModifiedBy>Oscar Eulate</cp:lastModifiedBy>
  <cp:revision>171</cp:revision>
  <cp:lastPrinted>1999-02-24T16:24:33Z</cp:lastPrinted>
  <dcterms:created xsi:type="dcterms:W3CDTF">1999-02-23T13:34:48Z</dcterms:created>
  <dcterms:modified xsi:type="dcterms:W3CDTF">2010-03-05T12:45:20Z</dcterms:modified>
</cp:coreProperties>
</file>